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01" r:id="rId1"/>
  </p:sldMasterIdLst>
  <p:notesMasterIdLst>
    <p:notesMasterId r:id="rId99"/>
  </p:notesMasterIdLst>
  <p:handoutMasterIdLst>
    <p:handoutMasterId r:id="rId100"/>
  </p:handoutMasterIdLst>
  <p:sldIdLst>
    <p:sldId id="347" r:id="rId2"/>
    <p:sldId id="260" r:id="rId3"/>
    <p:sldId id="314" r:id="rId4"/>
    <p:sldId id="377" r:id="rId5"/>
    <p:sldId id="455" r:id="rId6"/>
    <p:sldId id="456" r:id="rId7"/>
    <p:sldId id="457" r:id="rId8"/>
    <p:sldId id="458" r:id="rId9"/>
    <p:sldId id="459" r:id="rId10"/>
    <p:sldId id="460" r:id="rId11"/>
    <p:sldId id="461" r:id="rId12"/>
    <p:sldId id="261" r:id="rId13"/>
    <p:sldId id="462" r:id="rId14"/>
    <p:sldId id="285" r:id="rId15"/>
    <p:sldId id="287" r:id="rId16"/>
    <p:sldId id="454" r:id="rId17"/>
    <p:sldId id="384" r:id="rId18"/>
    <p:sldId id="387" r:id="rId19"/>
    <p:sldId id="383" r:id="rId20"/>
    <p:sldId id="380" r:id="rId21"/>
    <p:sldId id="288" r:id="rId22"/>
    <p:sldId id="350" r:id="rId23"/>
    <p:sldId id="290" r:id="rId24"/>
    <p:sldId id="385" r:id="rId25"/>
    <p:sldId id="448" r:id="rId26"/>
    <p:sldId id="441" r:id="rId27"/>
    <p:sldId id="386" r:id="rId28"/>
    <p:sldId id="388" r:id="rId29"/>
    <p:sldId id="426" r:id="rId30"/>
    <p:sldId id="427" r:id="rId31"/>
    <p:sldId id="428" r:id="rId32"/>
    <p:sldId id="430" r:id="rId33"/>
    <p:sldId id="431" r:id="rId34"/>
    <p:sldId id="432" r:id="rId35"/>
    <p:sldId id="433" r:id="rId36"/>
    <p:sldId id="434" r:id="rId37"/>
    <p:sldId id="435" r:id="rId38"/>
    <p:sldId id="436" r:id="rId39"/>
    <p:sldId id="437" r:id="rId40"/>
    <p:sldId id="438" r:id="rId41"/>
    <p:sldId id="443" r:id="rId42"/>
    <p:sldId id="463" r:id="rId43"/>
    <p:sldId id="293" r:id="rId44"/>
    <p:sldId id="294" r:id="rId45"/>
    <p:sldId id="296" r:id="rId46"/>
    <p:sldId id="452" r:id="rId47"/>
    <p:sldId id="389" r:id="rId48"/>
    <p:sldId id="297" r:id="rId49"/>
    <p:sldId id="298" r:id="rId50"/>
    <p:sldId id="390" r:id="rId51"/>
    <p:sldId id="391" r:id="rId52"/>
    <p:sldId id="392" r:id="rId53"/>
    <p:sldId id="330" r:id="rId54"/>
    <p:sldId id="400" r:id="rId55"/>
    <p:sldId id="397" r:id="rId56"/>
    <p:sldId id="394" r:id="rId57"/>
    <p:sldId id="398" r:id="rId58"/>
    <p:sldId id="399" r:id="rId59"/>
    <p:sldId id="407" r:id="rId60"/>
    <p:sldId id="408" r:id="rId61"/>
    <p:sldId id="405" r:id="rId62"/>
    <p:sldId id="401" r:id="rId63"/>
    <p:sldId id="403" r:id="rId64"/>
    <p:sldId id="402" r:id="rId65"/>
    <p:sldId id="404" r:id="rId66"/>
    <p:sldId id="393" r:id="rId67"/>
    <p:sldId id="305" r:id="rId68"/>
    <p:sldId id="306" r:id="rId69"/>
    <p:sldId id="410" r:id="rId70"/>
    <p:sldId id="411" r:id="rId71"/>
    <p:sldId id="309" r:id="rId72"/>
    <p:sldId id="412" r:id="rId73"/>
    <p:sldId id="311" r:id="rId74"/>
    <p:sldId id="312" r:id="rId75"/>
    <p:sldId id="318" r:id="rId76"/>
    <p:sldId id="332" r:id="rId77"/>
    <p:sldId id="333" r:id="rId78"/>
    <p:sldId id="413" r:id="rId79"/>
    <p:sldId id="334" r:id="rId80"/>
    <p:sldId id="422" r:id="rId81"/>
    <p:sldId id="335" r:id="rId82"/>
    <p:sldId id="337" r:id="rId83"/>
    <p:sldId id="338" r:id="rId84"/>
    <p:sldId id="339" r:id="rId85"/>
    <p:sldId id="340" r:id="rId86"/>
    <p:sldId id="341" r:id="rId87"/>
    <p:sldId id="416" r:id="rId88"/>
    <p:sldId id="344" r:id="rId89"/>
    <p:sldId id="417" r:id="rId90"/>
    <p:sldId id="418" r:id="rId91"/>
    <p:sldId id="419" r:id="rId92"/>
    <p:sldId id="420" r:id="rId93"/>
    <p:sldId id="464" r:id="rId94"/>
    <p:sldId id="346" r:id="rId95"/>
    <p:sldId id="423" r:id="rId96"/>
    <p:sldId id="424" r:id="rId97"/>
    <p:sldId id="376" r:id="rId98"/>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C4F2"/>
    <a:srgbClr val="FFC000"/>
    <a:srgbClr val="77933C"/>
    <a:srgbClr val="0C4BA8"/>
    <a:srgbClr val="8A288F"/>
    <a:srgbClr val="245192"/>
    <a:srgbClr val="CADE60"/>
    <a:srgbClr val="F5CD39"/>
    <a:srgbClr val="27AB60"/>
    <a:srgbClr val="005E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8" autoAdjust="0"/>
    <p:restoredTop sz="87384" autoAdjust="0"/>
  </p:normalViewPr>
  <p:slideViewPr>
    <p:cSldViewPr>
      <p:cViewPr varScale="1">
        <p:scale>
          <a:sx n="71" d="100"/>
          <a:sy n="71" d="100"/>
        </p:scale>
        <p:origin x="1814" y="53"/>
      </p:cViewPr>
      <p:guideLst>
        <p:guide orient="horz" pos="2160"/>
        <p:guide pos="2880"/>
      </p:guideLst>
    </p:cSldViewPr>
  </p:slideViewPr>
  <p:outlineViewPr>
    <p:cViewPr>
      <p:scale>
        <a:sx n="33" d="100"/>
        <a:sy n="33" d="100"/>
      </p:scale>
      <p:origin x="0" y="17155"/>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8" d="100"/>
          <a:sy n="68" d="100"/>
        </p:scale>
        <p:origin x="3101" y="53"/>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ＭＳ Ｐゴシック" charset="0"/>
                <a:cs typeface="ＭＳ Ｐゴシック" charset="0"/>
              </a:defRPr>
            </a:lvl1pPr>
          </a:lstStyle>
          <a:p>
            <a:pPr>
              <a:defRPr/>
            </a:pPr>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E4E9B005-666D-41F2-9A84-3122CC59B4F1}" type="datetimeFigureOut">
              <a:rPr lang="en-US" altLang="en-US"/>
              <a:pPr>
                <a:defRPr/>
              </a:pPr>
              <a:t>9/8/2025</a:t>
            </a:fld>
            <a:endParaRPr lang="en-US" alt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Arial" charset="0"/>
                <a:ea typeface="ＭＳ Ｐゴシック" charset="0"/>
                <a:cs typeface="ＭＳ Ｐゴシック" charset="0"/>
              </a:defRPr>
            </a:lvl1pPr>
          </a:lstStyle>
          <a:p>
            <a:pPr>
              <a:defRPr/>
            </a:pPr>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65AFF4FE-759C-43DF-8E6D-CBD3D1EB07D9}" type="slidenum">
              <a:rPr lang="en-US" altLang="en-US"/>
              <a:pPr/>
              <a:t>‹#›</a:t>
            </a:fld>
            <a:endParaRPr lang="en-US" altLang="en-US" dirty="0"/>
          </a:p>
        </p:txBody>
      </p:sp>
    </p:spTree>
    <p:extLst>
      <p:ext uri="{BB962C8B-B14F-4D97-AF65-F5344CB8AC3E}">
        <p14:creationId xmlns:p14="http://schemas.microsoft.com/office/powerpoint/2010/main" val="27022886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gif>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gif>
</file>

<file path=ppt/media/image58.png>
</file>

<file path=ppt/media/image59.png>
</file>

<file path=ppt/media/image6.jpeg>
</file>

<file path=ppt/media/image60.png>
</file>

<file path=ppt/media/image61.pn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ＭＳ Ｐゴシック" charset="-128"/>
                <a:cs typeface="+mn-cs"/>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A4F039EE-F51B-42B9-8CA8-6C4D3435052A}" type="datetimeFigureOut">
              <a:rPr lang="en-US" altLang="en-US"/>
              <a:pPr>
                <a:defRPr/>
              </a:pPr>
              <a:t>9/8/2025</a:t>
            </a:fld>
            <a:endParaRPr lang="en-US" alt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charset="0"/>
                <a:ea typeface="ＭＳ Ｐゴシック" charset="-128"/>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9143B143-C6FC-456E-8FE1-F9CFF830DE78}" type="slidenum">
              <a:rPr lang="en-US" altLang="en-US"/>
              <a:pPr/>
              <a:t>‹#›</a:t>
            </a:fld>
            <a:endParaRPr lang="en-US" altLang="en-US" dirty="0"/>
          </a:p>
        </p:txBody>
      </p:sp>
    </p:spTree>
    <p:extLst>
      <p:ext uri="{BB962C8B-B14F-4D97-AF65-F5344CB8AC3E}">
        <p14:creationId xmlns:p14="http://schemas.microsoft.com/office/powerpoint/2010/main" val="298487385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ip-adress.com/"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TW" altLang="en-US" dirty="0"/>
              <a:t>今天要講網路相關的內容</a:t>
            </a:r>
            <a:endParaRPr lang="en-US" altLang="zh-TW" dirty="0"/>
          </a:p>
          <a:p>
            <a:r>
              <a:rPr lang="zh-TW" altLang="en-US" dirty="0"/>
              <a:t>自我介紹：我的網路基礎</a:t>
            </a:r>
            <a:endParaRPr lang="en-US" dirty="0"/>
          </a:p>
        </p:txBody>
      </p:sp>
      <p:sp>
        <p:nvSpPr>
          <p:cNvPr id="81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alibri" panose="020F0502020204030204" pitchFamily="34" charset="0"/>
                <a:ea typeface="MS PGothic" panose="020B0600070205080204" pitchFamily="34" charset="-128"/>
              </a:defRPr>
            </a:lvl1pPr>
            <a:lvl2pPr marL="742950" indent="-285750">
              <a:defRPr sz="2400">
                <a:solidFill>
                  <a:schemeClr val="tx1"/>
                </a:solidFill>
                <a:latin typeface="Calibri" panose="020F0502020204030204" pitchFamily="34" charset="0"/>
                <a:ea typeface="MS PGothic" panose="020B0600070205080204" pitchFamily="34" charset="-128"/>
              </a:defRPr>
            </a:lvl2pPr>
            <a:lvl3pPr marL="1143000" indent="-228600">
              <a:defRPr sz="2400">
                <a:solidFill>
                  <a:schemeClr val="tx1"/>
                </a:solidFill>
                <a:latin typeface="Calibri" panose="020F0502020204030204" pitchFamily="34" charset="0"/>
                <a:ea typeface="MS PGothic" panose="020B0600070205080204" pitchFamily="34" charset="-128"/>
              </a:defRPr>
            </a:lvl3pPr>
            <a:lvl4pPr marL="1600200" indent="-228600">
              <a:defRPr sz="2400">
                <a:solidFill>
                  <a:schemeClr val="tx1"/>
                </a:solidFill>
                <a:latin typeface="Calibri" panose="020F0502020204030204" pitchFamily="34" charset="0"/>
                <a:ea typeface="MS PGothic" panose="020B0600070205080204" pitchFamily="34" charset="-128"/>
              </a:defRPr>
            </a:lvl4pPr>
            <a:lvl5pPr marL="2057400" indent="-228600">
              <a:defRPr sz="24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fld id="{6E1F3836-BD6C-4B56-AAA7-36927B219275}" type="slidenum">
              <a:rPr lang="en-US" sz="1200"/>
              <a:pPr/>
              <a:t>1</a:t>
            </a:fld>
            <a:endParaRPr lang="en-US" sz="1200" dirty="0"/>
          </a:p>
        </p:txBody>
      </p:sp>
    </p:spTree>
    <p:extLst>
      <p:ext uri="{BB962C8B-B14F-4D97-AF65-F5344CB8AC3E}">
        <p14:creationId xmlns:p14="http://schemas.microsoft.com/office/powerpoint/2010/main" val="36535432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ＭＳ Ｐゴシック" charset="0"/>
                <a:cs typeface="ＭＳ Ｐゴシック" charset="0"/>
              </a:rPr>
              <a:t>Cable Internet</a:t>
            </a:r>
            <a:r>
              <a:rPr lang="en-US" altLang="zh-TW" sz="1200" b="1" kern="1200" baseline="0" dirty="0">
                <a:solidFill>
                  <a:schemeClr val="tx1"/>
                </a:solidFill>
                <a:effectLst/>
                <a:latin typeface="+mn-lt"/>
                <a:ea typeface="ＭＳ Ｐゴシック" charset="0"/>
                <a:cs typeface="ＭＳ Ｐゴシック" charset="0"/>
              </a:rPr>
              <a:t> service:</a:t>
            </a:r>
            <a:r>
              <a:rPr lang="zh-TW" altLang="en-US" sz="1200" b="1" kern="1200" baseline="0" dirty="0">
                <a:solidFill>
                  <a:schemeClr val="tx1"/>
                </a:solidFill>
                <a:effectLst/>
                <a:latin typeface="+mn-lt"/>
                <a:ea typeface="ＭＳ Ｐゴシック" charset="0"/>
                <a:cs typeface="ＭＳ Ｐゴシック" charset="0"/>
              </a:rPr>
              <a:t>接有線電視</a:t>
            </a:r>
            <a:endParaRPr lang="en-US" altLang="zh-TW" sz="1200" b="1" kern="1200" dirty="0">
              <a:solidFill>
                <a:schemeClr val="tx1"/>
              </a:solidFill>
              <a:effectLst/>
              <a:latin typeface="+mn-lt"/>
              <a:ea typeface="ＭＳ Ｐゴシック" charset="0"/>
              <a:cs typeface="ＭＳ Ｐゴシック" charset="0"/>
            </a:endParaRPr>
          </a:p>
          <a:p>
            <a:r>
              <a:rPr lang="en-US" altLang="zh-TW" sz="1200" b="1" kern="1200" dirty="0">
                <a:solidFill>
                  <a:schemeClr val="tx1"/>
                </a:solidFill>
                <a:effectLst/>
                <a:latin typeface="+mn-lt"/>
                <a:ea typeface="ＭＳ Ｐゴシック" charset="0"/>
                <a:cs typeface="ＭＳ Ｐゴシック" charset="0"/>
              </a:rPr>
              <a:t>DSL:</a:t>
            </a:r>
            <a:r>
              <a:rPr lang="zh-TW" altLang="en-US" sz="1200" b="1" kern="1200" dirty="0">
                <a:solidFill>
                  <a:schemeClr val="tx1"/>
                </a:solidFill>
                <a:effectLst/>
                <a:latin typeface="+mn-lt"/>
                <a:ea typeface="ＭＳ Ｐゴシック" charset="0"/>
                <a:cs typeface="ＭＳ Ｐゴシック" charset="0"/>
              </a:rPr>
              <a:t>數位用戶迴路，接電話線</a:t>
            </a:r>
            <a:endParaRPr lang="en-US" altLang="zh-TW" sz="1200" b="1" kern="1200" dirty="0">
              <a:solidFill>
                <a:schemeClr val="tx1"/>
              </a:solidFill>
              <a:effectLst/>
              <a:latin typeface="+mn-lt"/>
              <a:ea typeface="ＭＳ Ｐゴシック" charset="0"/>
              <a:cs typeface="ＭＳ Ｐゴシック" charset="0"/>
            </a:endParaRPr>
          </a:p>
          <a:p>
            <a:r>
              <a:rPr lang="en-US" altLang="zh-TW" sz="1200" b="1" kern="1200" dirty="0">
                <a:solidFill>
                  <a:schemeClr val="tx1"/>
                </a:solidFill>
                <a:effectLst/>
                <a:latin typeface="+mn-lt"/>
                <a:ea typeface="ＭＳ Ｐゴシック" charset="0"/>
                <a:cs typeface="ＭＳ Ｐゴシック" charset="0"/>
              </a:rPr>
              <a:t>Fttp:</a:t>
            </a:r>
            <a:r>
              <a:rPr lang="zh-TW" altLang="en-US" sz="1200" b="0" i="0" kern="1200" dirty="0">
                <a:solidFill>
                  <a:schemeClr val="tx1"/>
                </a:solidFill>
                <a:effectLst/>
                <a:latin typeface="+mn-lt"/>
                <a:ea typeface="ＭＳ Ｐゴシック" charset="0"/>
                <a:cs typeface="ＭＳ Ｐゴシック" charset="0"/>
              </a:rPr>
              <a:t>光纖到房屋</a:t>
            </a:r>
            <a:r>
              <a:rPr lang="en-US" altLang="zh-TW" sz="1200" b="0" i="0" kern="1200" dirty="0">
                <a:solidFill>
                  <a:schemeClr val="tx1"/>
                </a:solidFill>
                <a:effectLst/>
                <a:latin typeface="+mn-lt"/>
                <a:ea typeface="ＭＳ Ｐゴシック" charset="0"/>
                <a:cs typeface="ＭＳ Ｐゴシック" charset="0"/>
              </a:rPr>
              <a:t>(fttx</a:t>
            </a:r>
            <a:r>
              <a:rPr lang="zh-TW" altLang="en-US" sz="1200" b="0" i="0" kern="1200" dirty="0">
                <a:solidFill>
                  <a:schemeClr val="tx1"/>
                </a:solidFill>
                <a:effectLst/>
                <a:latin typeface="+mn-lt"/>
                <a:ea typeface="ＭＳ Ｐゴシック" charset="0"/>
                <a:cs typeface="ＭＳ Ｐゴシック" charset="0"/>
              </a:rPr>
              <a:t>之一</a:t>
            </a:r>
            <a:r>
              <a:rPr lang="en-US" altLang="zh-TW" sz="1200" b="0" i="0" kern="1200" dirty="0">
                <a:solidFill>
                  <a:schemeClr val="tx1"/>
                </a:solidFill>
                <a:effectLst/>
                <a:latin typeface="+mn-lt"/>
                <a:ea typeface="ＭＳ Ｐゴシック" charset="0"/>
                <a:cs typeface="ＭＳ Ｐゴシック" charset="0"/>
              </a:rPr>
              <a:t>)</a:t>
            </a:r>
            <a:r>
              <a:rPr lang="zh-TW" altLang="en-US" sz="1200" b="0" i="0" kern="1200" dirty="0">
                <a:solidFill>
                  <a:schemeClr val="tx1"/>
                </a:solidFill>
                <a:effectLst/>
                <a:latin typeface="+mn-lt"/>
                <a:ea typeface="ＭＳ Ｐゴシック" charset="0"/>
                <a:cs typeface="ＭＳ Ｐゴシック" charset="0"/>
              </a:rPr>
              <a:t>，再轉銅纜</a:t>
            </a:r>
            <a:endParaRPr lang="en-US" altLang="zh-TW" sz="1200" b="1" kern="1200" dirty="0">
              <a:solidFill>
                <a:schemeClr val="tx1"/>
              </a:solidFill>
              <a:effectLst/>
              <a:latin typeface="+mn-lt"/>
              <a:ea typeface="ＭＳ Ｐゴシック" charset="0"/>
              <a:cs typeface="ＭＳ Ｐゴシック" charset="0"/>
            </a:endParaRPr>
          </a:p>
          <a:p>
            <a:r>
              <a:rPr lang="en-US" altLang="zh-TW" sz="1200" b="1" kern="1200" dirty="0">
                <a:solidFill>
                  <a:schemeClr val="tx1"/>
                </a:solidFill>
                <a:effectLst/>
                <a:latin typeface="+mn-lt"/>
                <a:ea typeface="ＭＳ Ｐゴシック" charset="0"/>
                <a:cs typeface="ＭＳ Ｐゴシック" charset="0"/>
              </a:rPr>
              <a:t>wifi</a:t>
            </a:r>
            <a:r>
              <a:rPr lang="zh-TW" altLang="en-US" sz="1200" b="1" kern="1200" dirty="0">
                <a:solidFill>
                  <a:schemeClr val="tx1"/>
                </a:solidFill>
                <a:effectLst/>
                <a:latin typeface="+mn-lt"/>
                <a:ea typeface="ＭＳ Ｐゴシック" charset="0"/>
                <a:cs typeface="ＭＳ Ｐゴシック" charset="0"/>
              </a:rPr>
              <a:t> 無線保真，其實原名稱並不是任何字的簡稱</a:t>
            </a:r>
            <a:endParaRPr lang="en-US" altLang="zh-TW" sz="1200" b="1" kern="1200" dirty="0">
              <a:solidFill>
                <a:schemeClr val="tx1"/>
              </a:solidFill>
              <a:effectLst/>
              <a:latin typeface="+mn-lt"/>
              <a:ea typeface="ＭＳ Ｐゴシック" charset="0"/>
              <a:cs typeface="ＭＳ Ｐゴシック" charset="0"/>
            </a:endParaRPr>
          </a:p>
          <a:p>
            <a:r>
              <a:rPr lang="zh-TW" altLang="en-US" sz="1200" b="1" kern="1200" dirty="0">
                <a:solidFill>
                  <a:schemeClr val="tx1"/>
                </a:solidFill>
                <a:effectLst/>
                <a:latin typeface="+mn-lt"/>
                <a:ea typeface="ＭＳ Ｐゴシック" charset="0"/>
                <a:cs typeface="ＭＳ Ｐゴシック" charset="0"/>
              </a:rPr>
              <a:t>現在大多是 </a:t>
            </a:r>
            <a:r>
              <a:rPr lang="en-US" altLang="zh-TW" sz="1200" b="1" kern="1200" dirty="0">
                <a:solidFill>
                  <a:schemeClr val="tx1"/>
                </a:solidFill>
                <a:effectLst/>
                <a:latin typeface="+mn-lt"/>
                <a:ea typeface="ＭＳ Ｐゴシック" charset="0"/>
                <a:cs typeface="ＭＳ Ｐゴシック" charset="0"/>
              </a:rPr>
              <a:t>broadband connection, </a:t>
            </a:r>
            <a:r>
              <a:rPr lang="zh-TW" altLang="en-US" sz="1200" b="1" kern="1200" dirty="0">
                <a:solidFill>
                  <a:schemeClr val="tx1"/>
                </a:solidFill>
                <a:effectLst/>
                <a:latin typeface="+mn-lt"/>
                <a:ea typeface="ＭＳ Ｐゴシック" charset="0"/>
                <a:cs typeface="ＭＳ Ｐゴシック" charset="0"/>
              </a:rPr>
              <a:t>有別於</a:t>
            </a:r>
            <a:r>
              <a:rPr lang="en-US" altLang="zh-TW" sz="1200" b="1" kern="1200" dirty="0">
                <a:solidFill>
                  <a:schemeClr val="tx1"/>
                </a:solidFill>
                <a:effectLst/>
                <a:latin typeface="+mn-lt"/>
                <a:ea typeface="ＭＳ Ｐゴシック" charset="0"/>
                <a:cs typeface="ＭＳ Ｐゴシック" charset="0"/>
              </a:rPr>
              <a:t>dial-up</a:t>
            </a:r>
            <a:r>
              <a:rPr lang="en-US" altLang="zh-TW" sz="1200" b="1" kern="1200" baseline="0" dirty="0">
                <a:solidFill>
                  <a:schemeClr val="tx1"/>
                </a:solidFill>
                <a:effectLst/>
                <a:latin typeface="+mn-lt"/>
                <a:ea typeface="ＭＳ Ｐゴシック" charset="0"/>
                <a:cs typeface="ＭＳ Ｐゴシック" charset="0"/>
              </a:rPr>
              <a:t> connection :</a:t>
            </a:r>
            <a:r>
              <a:rPr lang="zh-TW" altLang="en-US" sz="1200" b="1" kern="1200" baseline="0" dirty="0">
                <a:solidFill>
                  <a:schemeClr val="tx1"/>
                </a:solidFill>
                <a:effectLst/>
                <a:latin typeface="+mn-lt"/>
                <a:ea typeface="ＭＳ Ｐゴシック" charset="0"/>
                <a:cs typeface="ＭＳ Ｐゴシック" charset="0"/>
              </a:rPr>
              <a:t>播接</a:t>
            </a:r>
            <a:r>
              <a:rPr lang="en-US" altLang="zh-TW" sz="1200" b="1" kern="1200" baseline="0" dirty="0">
                <a:solidFill>
                  <a:schemeClr val="tx1"/>
                </a:solidFill>
                <a:effectLst/>
                <a:latin typeface="+mn-lt"/>
                <a:ea typeface="ＭＳ Ｐゴシック" charset="0"/>
                <a:cs typeface="ＭＳ Ｐゴシック" charset="0"/>
              </a:rPr>
              <a:t>(</a:t>
            </a:r>
            <a:r>
              <a:rPr lang="zh-TW" altLang="en-US" sz="1200" b="1" kern="1200" baseline="0" dirty="0">
                <a:solidFill>
                  <a:schemeClr val="tx1"/>
                </a:solidFill>
                <a:effectLst/>
                <a:latin typeface="+mn-lt"/>
                <a:ea typeface="ＭＳ Ｐゴシック" charset="0"/>
                <a:cs typeface="ＭＳ Ｐゴシック" charset="0"/>
              </a:rPr>
              <a:t>慢</a:t>
            </a:r>
            <a:r>
              <a:rPr lang="en-US" altLang="zh-TW" sz="1200" b="1" kern="1200" baseline="0" dirty="0">
                <a:solidFill>
                  <a:schemeClr val="tx1"/>
                </a:solidFill>
                <a:effectLst/>
                <a:latin typeface="+mn-lt"/>
                <a:ea typeface="ＭＳ Ｐゴシック" charset="0"/>
                <a:cs typeface="ＭＳ Ｐゴシック" charset="0"/>
              </a:rPr>
              <a:t>)</a:t>
            </a:r>
            <a:endParaRPr lang="en-US" altLang="zh-TW" sz="1200" b="1" kern="1200" dirty="0">
              <a:solidFill>
                <a:schemeClr val="tx1"/>
              </a:solidFill>
              <a:effectLst/>
              <a:latin typeface="+mn-lt"/>
              <a:ea typeface="ＭＳ Ｐゴシック" charset="0"/>
              <a:cs typeface="ＭＳ Ｐゴシック" charset="0"/>
            </a:endParaRPr>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16</a:t>
            </a:fld>
            <a:endParaRPr lang="en-US" altLang="en-US" dirty="0"/>
          </a:p>
        </p:txBody>
      </p:sp>
    </p:spTree>
    <p:extLst>
      <p:ext uri="{BB962C8B-B14F-4D97-AF65-F5344CB8AC3E}">
        <p14:creationId xmlns:p14="http://schemas.microsoft.com/office/powerpoint/2010/main" val="38739184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Phone line jack : </a:t>
            </a:r>
            <a:r>
              <a:rPr lang="zh-TW" altLang="en-US" dirty="0"/>
              <a:t>電話線插孔</a:t>
            </a:r>
            <a:endParaRPr lang="en-US" altLang="zh-TW" dirty="0"/>
          </a:p>
          <a:p>
            <a:r>
              <a:rPr lang="en-US" altLang="zh-TW" dirty="0"/>
              <a:t>Cable tv outlet :</a:t>
            </a:r>
            <a:r>
              <a:rPr lang="zh-TW" altLang="en-US" dirty="0"/>
              <a:t>有線電視插孔 </a:t>
            </a:r>
            <a:endParaRPr lang="en-US" altLang="zh-TW" dirty="0"/>
          </a:p>
          <a:p>
            <a:r>
              <a:rPr lang="zh-TW" altLang="en-US" dirty="0"/>
              <a:t>數據機接到有線電視</a:t>
            </a:r>
            <a:endParaRPr lang="en-US" altLang="zh-TW"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17</a:t>
            </a:fld>
            <a:endParaRPr lang="en-US" altLang="en-US" dirty="0"/>
          </a:p>
        </p:txBody>
      </p:sp>
    </p:spTree>
    <p:extLst>
      <p:ext uri="{BB962C8B-B14F-4D97-AF65-F5344CB8AC3E}">
        <p14:creationId xmlns:p14="http://schemas.microsoft.com/office/powerpoint/2010/main" val="38739184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sz="1200" b="1" dirty="0"/>
              <a:t>Figure 2-4 </a:t>
            </a:r>
            <a:r>
              <a:rPr lang="en-US" altLang="zh-TW" sz="1200" dirty="0"/>
              <a:t>This figure shows how a home user’s request for eBay’s webpage might travel the internet using cable Internet service.</a:t>
            </a:r>
          </a:p>
          <a:p>
            <a:r>
              <a:rPr lang="zh-TW" altLang="en-US" dirty="0"/>
              <a:t>發出請求→</a:t>
            </a:r>
            <a:r>
              <a:rPr lang="en-US" altLang="zh-TW" dirty="0"/>
              <a:t>modem</a:t>
            </a:r>
            <a:r>
              <a:rPr lang="zh-TW" altLang="en-US" dirty="0"/>
              <a:t>處理信號→</a:t>
            </a:r>
            <a:r>
              <a:rPr lang="en-US" altLang="zh-TW" dirty="0"/>
              <a:t>(cable television lines)</a:t>
            </a:r>
            <a:r>
              <a:rPr lang="zh-TW" altLang="en-US" dirty="0"/>
              <a:t>→中央纜線系統</a:t>
            </a:r>
            <a:r>
              <a:rPr lang="en-US" altLang="zh-TW" baseline="0" dirty="0"/>
              <a:t>(500homes)</a:t>
            </a:r>
            <a:r>
              <a:rPr lang="zh-TW" altLang="en-US" baseline="0" dirty="0"/>
              <a:t>→</a:t>
            </a:r>
            <a:r>
              <a:rPr lang="en-US" altLang="zh-TW" baseline="0" dirty="0"/>
              <a:t>(</a:t>
            </a:r>
            <a:r>
              <a:rPr lang="zh-TW" altLang="en-US" baseline="0" dirty="0"/>
              <a:t>光纖</a:t>
            </a:r>
            <a:r>
              <a:rPr lang="en-US" altLang="zh-TW" baseline="0" dirty="0"/>
              <a:t>)</a:t>
            </a:r>
            <a:r>
              <a:rPr lang="zh-TW" altLang="en-US" baseline="0" dirty="0"/>
              <a:t>→</a:t>
            </a:r>
            <a:r>
              <a:rPr lang="en-US" altLang="zh-TW" baseline="0" dirty="0"/>
              <a:t>ISP(</a:t>
            </a:r>
            <a:r>
              <a:rPr lang="zh-TW" altLang="en-US" baseline="0" dirty="0"/>
              <a:t>網際網路服務供應商</a:t>
            </a:r>
            <a:r>
              <a:rPr lang="en-US" altLang="zh-TW" baseline="0" dirty="0"/>
              <a:t>)</a:t>
            </a:r>
            <a:r>
              <a:rPr lang="zh-TW" altLang="en-US" baseline="0" dirty="0"/>
              <a:t>→</a:t>
            </a:r>
            <a:r>
              <a:rPr lang="en-US" altLang="zh-TW" baseline="0" dirty="0"/>
              <a:t>server</a:t>
            </a:r>
            <a:r>
              <a:rPr lang="zh-TW" altLang="en-US" baseline="0" dirty="0"/>
              <a:t>→ </a:t>
            </a:r>
            <a:r>
              <a:rPr lang="en-US" altLang="zh-TW" baseline="0" dirty="0"/>
              <a:t>server</a:t>
            </a:r>
            <a:r>
              <a:rPr lang="zh-TW" altLang="en-US" baseline="0" dirty="0"/>
              <a:t>拿資料回傳</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18</a:t>
            </a:fld>
            <a:endParaRPr lang="en-US" altLang="en-US" dirty="0"/>
          </a:p>
        </p:txBody>
      </p:sp>
    </p:spTree>
    <p:extLst>
      <p:ext uri="{BB962C8B-B14F-4D97-AF65-F5344CB8AC3E}">
        <p14:creationId xmlns:p14="http://schemas.microsoft.com/office/powerpoint/2010/main" val="37934187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dirty="0"/>
              <a:t>USB: Universal Serial Bus   </a:t>
            </a:r>
            <a:r>
              <a:rPr lang="zh-TW" altLang="en-US" sz="1200" b="1" i="0" kern="1200" dirty="0">
                <a:solidFill>
                  <a:schemeClr val="tx1"/>
                </a:solidFill>
                <a:effectLst/>
                <a:latin typeface="+mn-lt"/>
                <a:ea typeface="ＭＳ Ｐゴシック" charset="0"/>
                <a:cs typeface="ＭＳ Ｐゴシック" charset="0"/>
              </a:rPr>
              <a:t>通用序列匯流排</a:t>
            </a:r>
            <a:endParaRPr lang="en-US" altLang="zh-TW" sz="1200" b="1" i="0" kern="1200" dirty="0">
              <a:solidFill>
                <a:schemeClr val="tx1"/>
              </a:solidFill>
              <a:effectLst/>
              <a:latin typeface="+mn-lt"/>
              <a:ea typeface="ＭＳ Ｐゴシック" charset="0"/>
              <a:cs typeface="ＭＳ Ｐゴシック"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sz="1200" b="1" dirty="0"/>
              <a:t>Figure 2-2 </a:t>
            </a:r>
            <a:r>
              <a:rPr lang="en-US" altLang="zh-TW" sz="1200" dirty="0"/>
              <a:t>Using a modem is one way to connect computers and mobile devices to the Internet.</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dirty="0"/>
              <a:t>Modem:</a:t>
            </a:r>
            <a:r>
              <a:rPr lang="zh-TW" altLang="en-US" dirty="0"/>
              <a:t>數據機     「</a:t>
            </a:r>
            <a:r>
              <a:rPr lang="zh-TW" altLang="en-US" sz="1200" b="0" i="0" kern="1200" dirty="0">
                <a:solidFill>
                  <a:schemeClr val="tx1"/>
                </a:solidFill>
                <a:effectLst/>
                <a:latin typeface="+mn-lt"/>
                <a:ea typeface="ＭＳ Ｐゴシック" charset="0"/>
                <a:cs typeface="ＭＳ Ｐゴシック" charset="0"/>
              </a:rPr>
              <a:t>數位信號」→「類比訊號」</a:t>
            </a:r>
            <a:endParaRPr lang="zh-TW" altLang="en-US" dirty="0"/>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TW" sz="1200" dirty="0"/>
          </a:p>
          <a:p>
            <a:pPr marL="0" marR="0" indent="0" algn="l" defTabSz="914400" rtl="0" eaLnBrk="0" fontAlgn="base" latinLnBrk="0" hangingPunct="0">
              <a:lnSpc>
                <a:spcPct val="100000"/>
              </a:lnSpc>
              <a:spcBef>
                <a:spcPct val="30000"/>
              </a:spcBef>
              <a:spcAft>
                <a:spcPct val="0"/>
              </a:spcAft>
              <a:buClrTx/>
              <a:buSzTx/>
              <a:buFontTx/>
              <a:buNone/>
              <a:tabLst/>
              <a:defRPr/>
            </a:pP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19</a:t>
            </a:fld>
            <a:endParaRPr lang="en-US" altLang="en-US" dirty="0"/>
          </a:p>
        </p:txBody>
      </p:sp>
    </p:spTree>
    <p:extLst>
      <p:ext uri="{BB962C8B-B14F-4D97-AF65-F5344CB8AC3E}">
        <p14:creationId xmlns:p14="http://schemas.microsoft.com/office/powerpoint/2010/main" val="27662881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熱點</a:t>
            </a:r>
            <a:r>
              <a:rPr lang="en-US" altLang="zh-TW" dirty="0"/>
              <a:t>:</a:t>
            </a:r>
            <a:r>
              <a:rPr lang="zh-TW" altLang="en-US" dirty="0"/>
              <a:t>一個區域內能存取網路</a:t>
            </a:r>
            <a:endParaRPr lang="en-US" altLang="zh-TW" dirty="0"/>
          </a:p>
          <a:p>
            <a:r>
              <a:rPr lang="zh-TW" altLang="en-US" dirty="0"/>
              <a:t>公共熱點</a:t>
            </a:r>
            <a:r>
              <a:rPr lang="en-US" altLang="zh-TW" dirty="0"/>
              <a:t>:</a:t>
            </a:r>
            <a:r>
              <a:rPr lang="zh-TW" altLang="en-US" dirty="0"/>
              <a:t>咖啡廳 校園 </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20</a:t>
            </a:fld>
            <a:endParaRPr lang="en-US" altLang="en-US" dirty="0"/>
          </a:p>
        </p:txBody>
      </p:sp>
    </p:spTree>
    <p:extLst>
      <p:ext uri="{BB962C8B-B14F-4D97-AF65-F5344CB8AC3E}">
        <p14:creationId xmlns:p14="http://schemas.microsoft.com/office/powerpoint/2010/main" val="6676814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a:solidFill>
                  <a:schemeClr val="tx1"/>
                </a:solidFill>
                <a:effectLst/>
                <a:latin typeface="+mn-lt"/>
                <a:ea typeface="ＭＳ Ｐゴシック" charset="0"/>
                <a:cs typeface="ＭＳ Ｐゴシック" charset="0"/>
              </a:rPr>
              <a:t>網際網路服務供應商</a:t>
            </a:r>
            <a:endParaRPr lang="en-US" altLang="zh-TW" sz="1200" b="0" i="0" kern="1200" dirty="0">
              <a:solidFill>
                <a:schemeClr val="tx1"/>
              </a:solidFill>
              <a:effectLst/>
              <a:latin typeface="+mn-lt"/>
              <a:ea typeface="ＭＳ Ｐゴシック" charset="0"/>
              <a:cs typeface="ＭＳ Ｐゴシック" charset="0"/>
            </a:endParaRPr>
          </a:p>
          <a:p>
            <a:r>
              <a:rPr lang="zh-TW" altLang="en-US" sz="1200" b="0" i="0" kern="1200" dirty="0">
                <a:solidFill>
                  <a:schemeClr val="tx1"/>
                </a:solidFill>
                <a:effectLst/>
                <a:latin typeface="+mn-lt"/>
                <a:ea typeface="ＭＳ Ｐゴシック" charset="0"/>
                <a:cs typeface="ＭＳ Ｐゴシック" charset="0"/>
              </a:rPr>
              <a:t>頻寬 一個網路同時能有多少流量 </a:t>
            </a:r>
            <a:endParaRPr lang="en-US" altLang="zh-TW" sz="1200" b="0" i="0" kern="1200" dirty="0">
              <a:solidFill>
                <a:schemeClr val="tx1"/>
              </a:solidFill>
              <a:effectLst/>
              <a:latin typeface="+mn-lt"/>
              <a:ea typeface="ＭＳ Ｐゴシック" charset="0"/>
              <a:cs typeface="ＭＳ Ｐゴシック" charset="0"/>
            </a:endParaRPr>
          </a:p>
          <a:p>
            <a:r>
              <a:rPr lang="zh-TW" altLang="en-US" sz="1200" b="0" i="0" kern="1200" dirty="0">
                <a:solidFill>
                  <a:schemeClr val="tx1"/>
                </a:solidFill>
                <a:effectLst/>
                <a:latin typeface="+mn-lt"/>
                <a:ea typeface="ＭＳ Ｐゴシック" charset="0"/>
                <a:cs typeface="ＭＳ Ｐゴシック" charset="0"/>
              </a:rPr>
              <a:t>電信</a:t>
            </a:r>
            <a:r>
              <a:rPr lang="en-US" altLang="zh-TW" sz="1200" b="0" i="0" kern="1200" dirty="0">
                <a:solidFill>
                  <a:schemeClr val="tx1"/>
                </a:solidFill>
                <a:effectLst/>
                <a:latin typeface="+mn-lt"/>
                <a:ea typeface="ＭＳ Ｐゴシック" charset="0"/>
                <a:cs typeface="ＭＳ Ｐゴシック" charset="0"/>
              </a:rPr>
              <a:t>ADSL</a:t>
            </a:r>
            <a:r>
              <a:rPr lang="zh-TW" altLang="en-US" sz="1200" b="0" i="0" u="none" strike="noStrike" kern="1200" dirty="0">
                <a:solidFill>
                  <a:schemeClr val="tx1"/>
                </a:solidFill>
                <a:effectLst/>
                <a:latin typeface="+mn-lt"/>
                <a:ea typeface="ＭＳ Ｐゴシック" charset="0"/>
                <a:cs typeface="ＭＳ Ｐゴシック" charset="0"/>
              </a:rPr>
              <a:t>寬頻</a:t>
            </a:r>
            <a:r>
              <a:rPr lang="zh-TW" altLang="en-US" sz="1200" b="0" i="0" kern="1200" dirty="0">
                <a:solidFill>
                  <a:schemeClr val="tx1"/>
                </a:solidFill>
                <a:effectLst/>
                <a:latin typeface="+mn-lt"/>
                <a:ea typeface="ＭＳ Ｐゴシック" charset="0"/>
                <a:cs typeface="ＭＳ Ｐゴシック" charset="0"/>
              </a:rPr>
              <a:t>上網在</a:t>
            </a:r>
            <a:r>
              <a:rPr lang="en-US" altLang="zh-TW" sz="1200" b="0" i="0" kern="1200" dirty="0">
                <a:solidFill>
                  <a:schemeClr val="tx1"/>
                </a:solidFill>
                <a:effectLst/>
                <a:latin typeface="+mn-lt"/>
                <a:ea typeface="ＭＳ Ｐゴシック" charset="0"/>
                <a:cs typeface="ＭＳ Ｐゴシック" charset="0"/>
              </a:rPr>
              <a:t>512Kbit/s</a:t>
            </a:r>
            <a:r>
              <a:rPr lang="zh-TW" altLang="en-US" sz="1200" b="0" i="0" kern="1200" dirty="0">
                <a:solidFill>
                  <a:schemeClr val="tx1"/>
                </a:solidFill>
                <a:effectLst/>
                <a:latin typeface="+mn-lt"/>
                <a:ea typeface="ＭＳ Ｐゴシック" charset="0"/>
                <a:cs typeface="ＭＳ Ｐゴシック" charset="0"/>
              </a:rPr>
              <a:t>至</a:t>
            </a:r>
            <a:r>
              <a:rPr lang="en-US" altLang="zh-TW" sz="1200" b="0" i="0" kern="1200" dirty="0">
                <a:solidFill>
                  <a:schemeClr val="tx1"/>
                </a:solidFill>
                <a:effectLst/>
                <a:latin typeface="+mn-lt"/>
                <a:ea typeface="ＭＳ Ｐゴシック" charset="0"/>
                <a:cs typeface="ＭＳ Ｐゴシック" charset="0"/>
              </a:rPr>
              <a:t>10Mbit/s</a:t>
            </a:r>
            <a:r>
              <a:rPr lang="zh-TW" altLang="en-US" sz="1200" b="0" i="0" kern="1200" dirty="0">
                <a:solidFill>
                  <a:schemeClr val="tx1"/>
                </a:solidFill>
                <a:effectLst/>
                <a:latin typeface="+mn-lt"/>
                <a:ea typeface="ＭＳ Ｐゴシック" charset="0"/>
                <a:cs typeface="ＭＳ Ｐゴシック" charset="0"/>
              </a:rPr>
              <a:t>間，而乙太網則達</a:t>
            </a:r>
            <a:r>
              <a:rPr lang="en-US" altLang="zh-TW" sz="1200" b="0" i="0" kern="1200" dirty="0">
                <a:solidFill>
                  <a:schemeClr val="tx1"/>
                </a:solidFill>
                <a:effectLst/>
                <a:latin typeface="+mn-lt"/>
                <a:ea typeface="ＭＳ Ｐゴシック" charset="0"/>
                <a:cs typeface="ＭＳ Ｐゴシック" charset="0"/>
              </a:rPr>
              <a:t>10Mbit/s</a:t>
            </a:r>
            <a:r>
              <a:rPr lang="zh-TW" altLang="en-US" sz="1200" b="0" i="0" kern="1200" dirty="0">
                <a:solidFill>
                  <a:schemeClr val="tx1"/>
                </a:solidFill>
                <a:effectLst/>
                <a:latin typeface="+mn-lt"/>
                <a:ea typeface="ＭＳ Ｐゴシック" charset="0"/>
                <a:cs typeface="ＭＳ Ｐゴシック" charset="0"/>
              </a:rPr>
              <a:t>以上</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21</a:t>
            </a:fld>
            <a:endParaRPr lang="en-US" altLang="en-US" dirty="0"/>
          </a:p>
        </p:txBody>
      </p:sp>
    </p:spTree>
    <p:extLst>
      <p:ext uri="{BB962C8B-B14F-4D97-AF65-F5344CB8AC3E}">
        <p14:creationId xmlns:p14="http://schemas.microsoft.com/office/powerpoint/2010/main" val="2256431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dirty="0"/>
              <a:t>HD: High Definition</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dirty="0"/>
              <a:t>VoIP: Voice over Internet Protocol</a:t>
            </a:r>
            <a:br>
              <a:rPr lang="en-US" altLang="zh-TW" dirty="0"/>
            </a:br>
            <a:r>
              <a:rPr lang="en-US" altLang="zh-TW" dirty="0"/>
              <a:t>TB</a:t>
            </a:r>
            <a:r>
              <a:rPr lang="en-US" altLang="zh-TW" baseline="0" dirty="0"/>
              <a:t> GB MB KB 1GB=1024MB </a:t>
            </a:r>
            <a:r>
              <a:rPr lang="zh-TW" altLang="en-US" baseline="0" dirty="0"/>
              <a:t>看影片最消耗流量</a:t>
            </a:r>
            <a:endParaRPr lang="zh-TW" altLang="en-US" dirty="0"/>
          </a:p>
          <a:p>
            <a:pPr marL="0" marR="0" indent="0" algn="l" defTabSz="914400" rtl="0" eaLnBrk="0" fontAlgn="base" latinLnBrk="0" hangingPunct="0">
              <a:lnSpc>
                <a:spcPct val="100000"/>
              </a:lnSpc>
              <a:spcBef>
                <a:spcPct val="30000"/>
              </a:spcBef>
              <a:spcAft>
                <a:spcPct val="0"/>
              </a:spcAft>
              <a:buClrTx/>
              <a:buSzTx/>
              <a:buFontTx/>
              <a:buNone/>
              <a:tabLst/>
              <a:defRPr/>
            </a:pPr>
            <a:r>
              <a:rPr lang="zh-TW" altLang="en-US" dirty="0"/>
              <a:t>有人手機不是吃到飽的嗎</a:t>
            </a:r>
            <a:endParaRPr lang="en-US" altLang="zh-TW" dirty="0"/>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22</a:t>
            </a:fld>
            <a:endParaRPr lang="en-US" altLang="en-US" dirty="0"/>
          </a:p>
        </p:txBody>
      </p:sp>
    </p:spTree>
    <p:extLst>
      <p:ext uri="{BB962C8B-B14F-4D97-AF65-F5344CB8AC3E}">
        <p14:creationId xmlns:p14="http://schemas.microsoft.com/office/powerpoint/2010/main" val="20857005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hlinkClick r:id="rId3"/>
              </a:rPr>
              <a:t>https://www.ip-adress.com/</a:t>
            </a:r>
            <a:endParaRPr lang="en-US" altLang="zh-TW" dirty="0"/>
          </a:p>
          <a:p>
            <a:r>
              <a:rPr lang="en-US" altLang="zh-TW" dirty="0"/>
              <a:t>IP </a:t>
            </a:r>
            <a:r>
              <a:rPr lang="zh-TW" altLang="en-US" dirty="0"/>
              <a:t>純數字 連接網路會分配一個</a:t>
            </a:r>
            <a:r>
              <a:rPr lang="en-US" altLang="zh-TW" dirty="0"/>
              <a:t>IP</a:t>
            </a:r>
            <a:r>
              <a:rPr lang="zh-TW" altLang="en-US" dirty="0"/>
              <a:t>位址 類似地址</a:t>
            </a:r>
            <a:endParaRPr lang="en-US" altLang="zh-TW" dirty="0"/>
          </a:p>
          <a:p>
            <a:r>
              <a:rPr lang="en-US" altLang="zh-TW" dirty="0"/>
              <a:t>Domain name </a:t>
            </a:r>
            <a:r>
              <a:rPr lang="zh-TW" altLang="en-US" dirty="0"/>
              <a:t>域名 </a:t>
            </a:r>
            <a:r>
              <a:rPr lang="en-US" altLang="zh-TW" dirty="0"/>
              <a:t>IP</a:t>
            </a:r>
            <a:r>
              <a:rPr lang="zh-TW" altLang="en-US" dirty="0"/>
              <a:t>的代稱 方便記憶 電腦只認</a:t>
            </a:r>
            <a:r>
              <a:rPr lang="en-US" altLang="zh-TW" dirty="0"/>
              <a:t>IP  </a:t>
            </a:r>
          </a:p>
          <a:p>
            <a:r>
              <a:rPr lang="en-US" altLang="zh-TW" dirty="0" err="1"/>
              <a:t>Cmd</a:t>
            </a:r>
            <a:r>
              <a:rPr lang="en-US" altLang="zh-TW" dirty="0"/>
              <a:t> ipconfig</a:t>
            </a:r>
          </a:p>
          <a:p>
            <a:r>
              <a:rPr lang="en-US" altLang="zh-TW" dirty="0"/>
              <a:t>DNS</a:t>
            </a:r>
            <a:r>
              <a:rPr lang="en-US" altLang="zh-TW" baseline="0" dirty="0"/>
              <a:t>: Domain Name System </a:t>
            </a:r>
            <a:r>
              <a:rPr lang="zh-TW" altLang="en-US" baseline="0" dirty="0"/>
              <a:t>域名系統</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23</a:t>
            </a:fld>
            <a:endParaRPr lang="en-US" altLang="en-US" dirty="0"/>
          </a:p>
        </p:txBody>
      </p:sp>
    </p:spTree>
    <p:extLst>
      <p:ext uri="{BB962C8B-B14F-4D97-AF65-F5344CB8AC3E}">
        <p14:creationId xmlns:p14="http://schemas.microsoft.com/office/powerpoint/2010/main" val="7470520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a:solidFill>
                  <a:schemeClr val="tx1"/>
                </a:solidFill>
                <a:effectLst/>
                <a:latin typeface="+mn-lt"/>
                <a:ea typeface="ＭＳ Ｐゴシック" charset="0"/>
                <a:cs typeface="ＭＳ Ｐゴシック" charset="0"/>
              </a:rPr>
              <a:t>IPv4</a:t>
            </a:r>
            <a:r>
              <a:rPr lang="zh-TW" altLang="en-US" sz="1200" b="0" i="0" kern="1200" dirty="0">
                <a:solidFill>
                  <a:schemeClr val="tx1"/>
                </a:solidFill>
                <a:effectLst/>
                <a:latin typeface="+mn-lt"/>
                <a:ea typeface="ＭＳ Ｐゴシック" charset="0"/>
                <a:cs typeface="ＭＳ Ｐゴシック" charset="0"/>
              </a:rPr>
              <a:t>的位址格式是採用</a:t>
            </a:r>
            <a:r>
              <a:rPr lang="en-US" altLang="zh-TW" sz="1200" b="0" i="0" kern="1200" dirty="0">
                <a:solidFill>
                  <a:schemeClr val="tx1"/>
                </a:solidFill>
                <a:effectLst/>
                <a:latin typeface="+mn-lt"/>
                <a:ea typeface="ＭＳ Ｐゴシック" charset="0"/>
                <a:cs typeface="ＭＳ Ｐゴシック" charset="0"/>
              </a:rPr>
              <a:t>32</a:t>
            </a:r>
            <a:r>
              <a:rPr lang="zh-TW" altLang="en-US" sz="1200" b="0" i="0" kern="1200" dirty="0">
                <a:solidFill>
                  <a:schemeClr val="tx1"/>
                </a:solidFill>
                <a:effectLst/>
                <a:latin typeface="+mn-lt"/>
                <a:ea typeface="ＭＳ Ｐゴシック" charset="0"/>
                <a:cs typeface="ＭＳ Ｐゴシック" charset="0"/>
              </a:rPr>
              <a:t>位元 點分隔，而</a:t>
            </a:r>
            <a:r>
              <a:rPr lang="en-US" altLang="zh-TW" sz="1200" b="0" i="0" kern="1200" dirty="0">
                <a:solidFill>
                  <a:schemeClr val="tx1"/>
                </a:solidFill>
                <a:effectLst/>
                <a:latin typeface="+mn-lt"/>
                <a:ea typeface="ＭＳ Ｐゴシック" charset="0"/>
                <a:cs typeface="ＭＳ Ｐゴシック" charset="0"/>
              </a:rPr>
              <a:t>IPv6</a:t>
            </a:r>
            <a:r>
              <a:rPr lang="zh-TW" altLang="en-US" sz="1200" b="0" i="0" kern="1200" dirty="0">
                <a:solidFill>
                  <a:schemeClr val="tx1"/>
                </a:solidFill>
                <a:effectLst/>
                <a:latin typeface="+mn-lt"/>
                <a:ea typeface="ＭＳ Ｐゴシック" charset="0"/>
                <a:cs typeface="ＭＳ Ｐゴシック" charset="0"/>
              </a:rPr>
              <a:t>的位址格式則採用</a:t>
            </a:r>
            <a:r>
              <a:rPr lang="en-US" altLang="zh-TW" sz="1200" b="0" i="0" kern="1200" dirty="0">
                <a:solidFill>
                  <a:schemeClr val="tx1"/>
                </a:solidFill>
                <a:effectLst/>
                <a:latin typeface="+mn-lt"/>
                <a:ea typeface="ＭＳ Ｐゴシック" charset="0"/>
                <a:cs typeface="ＭＳ Ｐゴシック" charset="0"/>
              </a:rPr>
              <a:t>128</a:t>
            </a:r>
            <a:r>
              <a:rPr lang="zh-TW" altLang="en-US" sz="1200" b="0" i="0" kern="1200" dirty="0">
                <a:solidFill>
                  <a:schemeClr val="tx1"/>
                </a:solidFill>
                <a:effectLst/>
                <a:latin typeface="+mn-lt"/>
                <a:ea typeface="ＭＳ Ｐゴシック" charset="0"/>
                <a:cs typeface="ＭＳ Ｐゴシック" charset="0"/>
              </a:rPr>
              <a:t>位元長度 冒號分隔</a:t>
            </a:r>
            <a:endParaRPr lang="en-US" altLang="zh-TW" sz="1200" b="0" i="0" kern="1200" dirty="0">
              <a:solidFill>
                <a:schemeClr val="tx1"/>
              </a:solidFill>
              <a:effectLst/>
              <a:latin typeface="+mn-lt"/>
              <a:ea typeface="ＭＳ Ｐゴシック" charset="0"/>
              <a:cs typeface="ＭＳ Ｐゴシック" charset="0"/>
            </a:endParaRPr>
          </a:p>
          <a:p>
            <a:r>
              <a:rPr lang="zh-TW" altLang="en-US" sz="1200" b="0" i="0" kern="1200" dirty="0">
                <a:solidFill>
                  <a:schemeClr val="tx1"/>
                </a:solidFill>
                <a:effectLst/>
                <a:latin typeface="+mn-lt"/>
                <a:ea typeface="ＭＳ Ｐゴシック" charset="0"/>
              </a:rPr>
              <a:t>域名註冊後可以管理該域名及其所有子域名</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24</a:t>
            </a:fld>
            <a:endParaRPr lang="en-US" altLang="en-US" dirty="0"/>
          </a:p>
        </p:txBody>
      </p:sp>
    </p:spTree>
    <p:extLst>
      <p:ext uri="{BB962C8B-B14F-4D97-AF65-F5344CB8AC3E}">
        <p14:creationId xmlns:p14="http://schemas.microsoft.com/office/powerpoint/2010/main" val="9844586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altLang="zh-TW" sz="1200" b="0" i="0" kern="1200" dirty="0">
              <a:solidFill>
                <a:schemeClr val="tx1"/>
              </a:solidFill>
              <a:effectLst/>
              <a:latin typeface="+mn-lt"/>
              <a:ea typeface="ＭＳ Ｐゴシック" charset="0"/>
              <a:cs typeface="ＭＳ Ｐゴシック" charset="0"/>
            </a:endParaRPr>
          </a:p>
          <a:p>
            <a:r>
              <a:rPr lang="en-US" altLang="zh-TW" sz="1200" b="0" i="0" kern="1200" dirty="0">
                <a:solidFill>
                  <a:schemeClr val="tx1"/>
                </a:solidFill>
                <a:effectLst/>
                <a:latin typeface="+mn-lt"/>
                <a:ea typeface="ＭＳ Ｐゴシック" charset="0"/>
                <a:cs typeface="ＭＳ Ｐゴシック" charset="0"/>
              </a:rPr>
              <a:t>IPv4 </a:t>
            </a:r>
            <a:r>
              <a:rPr lang="zh-TW" altLang="en-US" sz="1200" b="0" i="0" kern="1200" dirty="0">
                <a:solidFill>
                  <a:schemeClr val="tx1"/>
                </a:solidFill>
                <a:effectLst/>
                <a:latin typeface="+mn-lt"/>
                <a:ea typeface="ＭＳ Ｐゴシック" charset="0"/>
                <a:cs typeface="ＭＳ Ｐゴシック" charset="0"/>
              </a:rPr>
              <a:t>最多有 </a:t>
            </a:r>
            <a:r>
              <a:rPr lang="en-US" altLang="zh-TW" sz="1200" b="0" i="0" kern="1200" dirty="0">
                <a:solidFill>
                  <a:schemeClr val="tx1"/>
                </a:solidFill>
                <a:effectLst/>
                <a:latin typeface="+mn-lt"/>
                <a:ea typeface="ＭＳ Ｐゴシック" charset="0"/>
                <a:cs typeface="ＭＳ Ｐゴシック" charset="0"/>
              </a:rPr>
              <a:t>2^32 </a:t>
            </a:r>
            <a:r>
              <a:rPr lang="zh-TW" altLang="en-US" sz="1200" b="0" i="0" kern="1200" dirty="0">
                <a:solidFill>
                  <a:schemeClr val="tx1"/>
                </a:solidFill>
                <a:effectLst/>
                <a:latin typeface="+mn-lt"/>
                <a:ea typeface="ＭＳ Ｐゴシック" charset="0"/>
                <a:cs typeface="ＭＳ Ｐゴシック" charset="0"/>
              </a:rPr>
              <a:t>個 </a:t>
            </a:r>
            <a:r>
              <a:rPr lang="en-US" altLang="zh-TW" sz="1200" b="0" i="0" kern="1200" dirty="0">
                <a:solidFill>
                  <a:schemeClr val="tx1"/>
                </a:solidFill>
                <a:effectLst/>
                <a:latin typeface="+mn-lt"/>
                <a:ea typeface="ＭＳ Ｐゴシック" charset="0"/>
                <a:cs typeface="ＭＳ Ｐゴシック" charset="0"/>
              </a:rPr>
              <a:t>IP</a:t>
            </a:r>
            <a:r>
              <a:rPr lang="zh-TW" altLang="en-US" sz="1200" b="0" i="0" kern="1200" dirty="0">
                <a:solidFill>
                  <a:schemeClr val="tx1"/>
                </a:solidFill>
                <a:effectLst/>
                <a:latin typeface="+mn-lt"/>
                <a:ea typeface="ＭＳ Ｐゴシック" charset="0"/>
                <a:cs typeface="ＭＳ Ｐゴシック" charset="0"/>
              </a:rPr>
              <a:t> 可用，約 </a:t>
            </a:r>
            <a:r>
              <a:rPr lang="en-US" altLang="zh-TW" sz="1200" b="0" i="0" kern="1200" dirty="0">
                <a:solidFill>
                  <a:schemeClr val="tx1"/>
                </a:solidFill>
                <a:effectLst/>
                <a:latin typeface="+mn-lt"/>
                <a:ea typeface="ＭＳ Ｐゴシック" charset="0"/>
                <a:cs typeface="ＭＳ Ｐゴシック" charset="0"/>
              </a:rPr>
              <a:t>43</a:t>
            </a:r>
            <a:r>
              <a:rPr lang="zh-TW" altLang="en-US" sz="1200" b="0" i="0" kern="1200" dirty="0">
                <a:solidFill>
                  <a:schemeClr val="tx1"/>
                </a:solidFill>
                <a:effectLst/>
                <a:latin typeface="+mn-lt"/>
                <a:ea typeface="ＭＳ Ｐゴシック" charset="0"/>
                <a:cs typeface="ＭＳ Ｐゴシック" charset="0"/>
              </a:rPr>
              <a:t> 億。</a:t>
            </a:r>
            <a:endParaRPr lang="en-US" altLang="zh-TW" sz="1200" b="0" i="0" kern="1200" dirty="0">
              <a:solidFill>
                <a:schemeClr val="tx1"/>
              </a:solidFill>
              <a:effectLst/>
              <a:latin typeface="+mn-lt"/>
              <a:ea typeface="ＭＳ Ｐゴシック" charset="0"/>
              <a:cs typeface="ＭＳ Ｐゴシック" charset="0"/>
            </a:endParaRPr>
          </a:p>
          <a:p>
            <a:r>
              <a:rPr lang="en-US" altLang="zh-TW" sz="1200" b="0" i="0" kern="1200" dirty="0">
                <a:solidFill>
                  <a:schemeClr val="tx1"/>
                </a:solidFill>
                <a:effectLst/>
                <a:latin typeface="+mn-lt"/>
                <a:ea typeface="ＭＳ Ｐゴシック" charset="0"/>
                <a:cs typeface="ＭＳ Ｐゴシック" charset="0"/>
              </a:rPr>
              <a:t>2024</a:t>
            </a:r>
            <a:r>
              <a:rPr lang="zh-TW" altLang="en-US" sz="1200" b="0" i="0" kern="1200" dirty="0">
                <a:solidFill>
                  <a:schemeClr val="tx1"/>
                </a:solidFill>
                <a:effectLst/>
                <a:latin typeface="+mn-lt"/>
                <a:ea typeface="ＭＳ Ｐゴシック" charset="0"/>
                <a:cs typeface="ＭＳ Ｐゴシック" charset="0"/>
              </a:rPr>
              <a:t>網路人口約</a:t>
            </a:r>
            <a:r>
              <a:rPr lang="en-US" altLang="zh-TW" sz="1200" b="0" i="0" kern="1200" dirty="0">
                <a:solidFill>
                  <a:schemeClr val="tx1"/>
                </a:solidFill>
                <a:effectLst/>
                <a:latin typeface="+mn-lt"/>
                <a:ea typeface="ＭＳ Ｐゴシック" charset="0"/>
                <a:cs typeface="ＭＳ Ｐゴシック" charset="0"/>
              </a:rPr>
              <a:t>53.5</a:t>
            </a:r>
            <a:r>
              <a:rPr lang="zh-TW" altLang="en-US" sz="1200" b="0" i="0" kern="1200" dirty="0">
                <a:solidFill>
                  <a:schemeClr val="tx1"/>
                </a:solidFill>
                <a:effectLst/>
                <a:latin typeface="+mn-lt"/>
                <a:ea typeface="ＭＳ Ｐゴシック" charset="0"/>
                <a:cs typeface="ＭＳ Ｐゴシック" charset="0"/>
              </a:rPr>
              <a:t>億。一人一個的話明顯不夠用。</a:t>
            </a:r>
            <a:endParaRPr lang="en-US" altLang="zh-TW" sz="1200" b="0" i="0" kern="1200" dirty="0">
              <a:solidFill>
                <a:schemeClr val="tx1"/>
              </a:solidFill>
              <a:effectLst/>
              <a:latin typeface="+mn-lt"/>
              <a:ea typeface="ＭＳ Ｐゴシック" charset="0"/>
              <a:cs typeface="ＭＳ Ｐゴシック" charset="0"/>
            </a:endParaRPr>
          </a:p>
          <a:p>
            <a:r>
              <a:rPr lang="zh-TW" altLang="en-US" sz="1200" b="0" i="0" kern="1200" dirty="0">
                <a:solidFill>
                  <a:schemeClr val="tx1"/>
                </a:solidFill>
                <a:effectLst/>
                <a:latin typeface="+mn-lt"/>
                <a:ea typeface="ＭＳ Ｐゴシック" charset="0"/>
                <a:cs typeface="ＭＳ Ｐゴシック" charset="0"/>
              </a:rPr>
              <a:t>而</a:t>
            </a:r>
            <a:r>
              <a:rPr lang="en-US" altLang="zh-TW" sz="1200" b="0" i="0" kern="1200" dirty="0">
                <a:solidFill>
                  <a:schemeClr val="tx1"/>
                </a:solidFill>
                <a:effectLst/>
                <a:latin typeface="+mn-lt"/>
                <a:ea typeface="ＭＳ Ｐゴシック" charset="0"/>
                <a:cs typeface="ＭＳ Ｐゴシック" charset="0"/>
              </a:rPr>
              <a:t>IPv6</a:t>
            </a:r>
            <a:r>
              <a:rPr lang="zh-TW" altLang="en-US" sz="1200" b="0" i="0" kern="1200" dirty="0">
                <a:solidFill>
                  <a:schemeClr val="tx1"/>
                </a:solidFill>
                <a:effectLst/>
                <a:latin typeface="+mn-lt"/>
                <a:ea typeface="ＭＳ Ｐゴシック" charset="0"/>
                <a:cs typeface="ＭＳ Ｐゴシック" charset="0"/>
              </a:rPr>
              <a:t> 有 </a:t>
            </a:r>
            <a:r>
              <a:rPr lang="en-US" altLang="zh-TW" sz="1200" b="0" i="0" kern="1200" dirty="0">
                <a:solidFill>
                  <a:schemeClr val="tx1"/>
                </a:solidFill>
                <a:effectLst/>
                <a:latin typeface="+mn-lt"/>
                <a:ea typeface="ＭＳ Ｐゴシック" charset="0"/>
                <a:cs typeface="ＭＳ Ｐゴシック" charset="0"/>
              </a:rPr>
              <a:t>2^128</a:t>
            </a:r>
            <a:r>
              <a:rPr lang="zh-TW" altLang="en-US" sz="1200" b="0" i="0" kern="1200" dirty="0">
                <a:solidFill>
                  <a:schemeClr val="tx1"/>
                </a:solidFill>
                <a:effectLst/>
                <a:latin typeface="+mn-lt"/>
                <a:ea typeface="ＭＳ Ｐゴシック" charset="0"/>
                <a:cs typeface="ＭＳ Ｐゴシック" charset="0"/>
              </a:rPr>
              <a:t> 個，約</a:t>
            </a:r>
            <a:r>
              <a:rPr lang="en-US" altLang="zh-TW" sz="1200" b="0" i="0" kern="1200" dirty="0">
                <a:solidFill>
                  <a:schemeClr val="tx1"/>
                </a:solidFill>
                <a:effectLst/>
                <a:latin typeface="+mn-lt"/>
                <a:ea typeface="ＭＳ Ｐゴシック" charset="0"/>
                <a:cs typeface="ＭＳ Ｐゴシック" charset="0"/>
              </a:rPr>
              <a:t>3.4</a:t>
            </a:r>
            <a:r>
              <a:rPr lang="zh-TW" altLang="en-US" sz="1200" b="0" i="0" kern="1200" dirty="0">
                <a:solidFill>
                  <a:schemeClr val="tx1"/>
                </a:solidFill>
                <a:effectLst/>
                <a:latin typeface="+mn-lt"/>
                <a:ea typeface="ＭＳ Ｐゴシック" charset="0"/>
                <a:cs typeface="ＭＳ Ｐゴシック" charset="0"/>
              </a:rPr>
              <a:t>*</a:t>
            </a:r>
            <a:r>
              <a:rPr lang="en-US" altLang="zh-TW" sz="1200" b="0" i="0" kern="1200" dirty="0">
                <a:solidFill>
                  <a:schemeClr val="tx1"/>
                </a:solidFill>
                <a:effectLst/>
                <a:latin typeface="+mn-lt"/>
                <a:ea typeface="ＭＳ Ｐゴシック" charset="0"/>
                <a:cs typeface="ＭＳ Ｐゴシック" charset="0"/>
              </a:rPr>
              <a:t>10^38</a:t>
            </a:r>
            <a:r>
              <a:rPr lang="zh-TW" altLang="en-US" sz="1200" b="0" i="0" kern="1200" dirty="0">
                <a:solidFill>
                  <a:schemeClr val="tx1"/>
                </a:solidFill>
                <a:effectLst/>
                <a:latin typeface="+mn-lt"/>
                <a:ea typeface="ＭＳ Ｐゴシック" charset="0"/>
                <a:cs typeface="ＭＳ Ｐゴシック" charset="0"/>
              </a:rPr>
              <a:t>，多到夠給地球上每一粒沙子各分一個。</a:t>
            </a:r>
            <a:endParaRPr lang="zh-TW" altLang="en-US" dirty="0"/>
          </a:p>
        </p:txBody>
      </p:sp>
      <p:sp>
        <p:nvSpPr>
          <p:cNvPr id="4" name="投影片編號版面配置區 3"/>
          <p:cNvSpPr>
            <a:spLocks noGrp="1"/>
          </p:cNvSpPr>
          <p:nvPr>
            <p:ph type="sldNum" sz="quarter" idx="5"/>
          </p:nvPr>
        </p:nvSpPr>
        <p:spPr/>
        <p:txBody>
          <a:bodyPr/>
          <a:lstStyle/>
          <a:p>
            <a:fld id="{9143B143-C6FC-456E-8FE1-F9CFF830DE78}" type="slidenum">
              <a:rPr lang="en-US" altLang="en-US" smtClean="0"/>
              <a:pPr/>
              <a:t>26</a:t>
            </a:fld>
            <a:endParaRPr lang="en-US" altLang="en-US" dirty="0"/>
          </a:p>
        </p:txBody>
      </p:sp>
    </p:spTree>
    <p:extLst>
      <p:ext uri="{BB962C8B-B14F-4D97-AF65-F5344CB8AC3E}">
        <p14:creationId xmlns:p14="http://schemas.microsoft.com/office/powerpoint/2010/main" val="29013246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Broadband</a:t>
            </a:r>
            <a:r>
              <a:rPr lang="zh-TW" altLang="en-US" dirty="0"/>
              <a:t>寬頻</a:t>
            </a:r>
            <a:endParaRPr lang="en-US" altLang="zh-TW" dirty="0"/>
          </a:p>
          <a:p>
            <a:r>
              <a:rPr lang="zh-TW" altLang="en-US" dirty="0"/>
              <a:t>有效率地找我們想要的東西</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2</a:t>
            </a:fld>
            <a:endParaRPr lang="en-US" altLang="en-US" dirty="0"/>
          </a:p>
        </p:txBody>
      </p:sp>
    </p:spTree>
    <p:extLst>
      <p:ext uri="{BB962C8B-B14F-4D97-AF65-F5344CB8AC3E}">
        <p14:creationId xmlns:p14="http://schemas.microsoft.com/office/powerpoint/2010/main" val="12153360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TLD</a:t>
            </a:r>
            <a:r>
              <a:rPr lang="en-US" altLang="zh-TW" baseline="0" dirty="0"/>
              <a:t> : top level Domain  (</a:t>
            </a:r>
            <a:r>
              <a:rPr lang="zh-TW" altLang="en-US" sz="1200" b="1" i="0" kern="1200" dirty="0">
                <a:solidFill>
                  <a:schemeClr val="tx1"/>
                </a:solidFill>
                <a:effectLst/>
                <a:latin typeface="+mn-lt"/>
                <a:ea typeface="ＭＳ Ｐゴシック" charset="0"/>
                <a:cs typeface="ＭＳ Ｐゴシック" charset="0"/>
              </a:rPr>
              <a:t>頂級域</a:t>
            </a:r>
            <a:r>
              <a:rPr lang="en-US" altLang="zh-TW" sz="1200" b="1" i="0" kern="1200" dirty="0">
                <a:solidFill>
                  <a:schemeClr val="tx1"/>
                </a:solidFill>
                <a:effectLst/>
                <a:latin typeface="+mn-lt"/>
                <a:ea typeface="ＭＳ Ｐゴシック" charset="0"/>
                <a:cs typeface="ＭＳ Ｐゴシック" charset="0"/>
              </a:rPr>
              <a:t>)  </a:t>
            </a:r>
            <a:r>
              <a:rPr lang="zh-TW" altLang="en-US" sz="1200" b="1" i="0" kern="1200" dirty="0">
                <a:solidFill>
                  <a:schemeClr val="tx1"/>
                </a:solidFill>
                <a:effectLst/>
                <a:latin typeface="+mn-lt"/>
                <a:ea typeface="ＭＳ Ｐゴシック" charset="0"/>
                <a:cs typeface="ＭＳ Ｐゴシック" charset="0"/>
              </a:rPr>
              <a:t>像 通用</a:t>
            </a:r>
            <a:r>
              <a:rPr lang="en-US" altLang="zh-TW" sz="1200" b="1" i="0" kern="1200" dirty="0">
                <a:solidFill>
                  <a:schemeClr val="tx1"/>
                </a:solidFill>
                <a:effectLst/>
                <a:latin typeface="+mn-lt"/>
                <a:ea typeface="ＭＳ Ｐゴシック" charset="0"/>
                <a:cs typeface="ＭＳ Ｐゴシック" charset="0"/>
              </a:rPr>
              <a:t>(g) .com .org</a:t>
            </a:r>
            <a:r>
              <a:rPr lang="zh-TW" altLang="en-US" sz="1200" b="1" i="0" kern="1200" dirty="0">
                <a:solidFill>
                  <a:schemeClr val="tx1"/>
                </a:solidFill>
                <a:effectLst/>
                <a:latin typeface="+mn-lt"/>
                <a:ea typeface="ＭＳ Ｐゴシック" charset="0"/>
                <a:cs typeface="ＭＳ Ｐゴシック" charset="0"/>
              </a:rPr>
              <a:t>，國家</a:t>
            </a:r>
            <a:r>
              <a:rPr lang="en-US" altLang="zh-TW" sz="1200" b="1" i="0" kern="1200" dirty="0">
                <a:solidFill>
                  <a:schemeClr val="tx1"/>
                </a:solidFill>
                <a:effectLst/>
                <a:latin typeface="+mn-lt"/>
                <a:ea typeface="ＭＳ Ｐゴシック" charset="0"/>
                <a:cs typeface="ＭＳ Ｐゴシック" charset="0"/>
              </a:rPr>
              <a:t>(cc: country code): .</a:t>
            </a:r>
            <a:r>
              <a:rPr lang="en-US" altLang="zh-TW" sz="1200" b="1" i="0" kern="1200" dirty="0" err="1">
                <a:solidFill>
                  <a:schemeClr val="tx1"/>
                </a:solidFill>
                <a:effectLst/>
                <a:latin typeface="+mn-lt"/>
                <a:ea typeface="ＭＳ Ｐゴシック" charset="0"/>
                <a:cs typeface="ＭＳ Ｐゴシック" charset="0"/>
              </a:rPr>
              <a:t>tw</a:t>
            </a:r>
            <a:endParaRPr lang="en-US" altLang="zh-TW" sz="1200" b="0" i="0" kern="1200" dirty="0">
              <a:solidFill>
                <a:schemeClr val="tx1"/>
              </a:solidFill>
              <a:effectLst/>
              <a:latin typeface="+mn-lt"/>
              <a:ea typeface="ＭＳ Ｐゴシック" charset="0"/>
              <a:cs typeface="ＭＳ Ｐゴシック" charset="0"/>
            </a:endParaRPr>
          </a:p>
          <a:p>
            <a:r>
              <a:rPr lang="zh-TW" altLang="en-US" sz="1200" b="0" i="0" kern="1200" dirty="0">
                <a:solidFill>
                  <a:schemeClr val="tx1"/>
                </a:solidFill>
                <a:effectLst/>
                <a:latin typeface="+mn-lt"/>
                <a:ea typeface="ＭＳ Ｐゴシック" charset="0"/>
                <a:cs typeface="ＭＳ Ｐゴシック" charset="0"/>
              </a:rPr>
              <a:t>最常見 </a:t>
            </a:r>
            <a:r>
              <a:rPr lang="en-US" altLang="zh-TW" sz="1200" b="0" i="0" kern="1200" dirty="0">
                <a:solidFill>
                  <a:schemeClr val="tx1"/>
                </a:solidFill>
                <a:effectLst/>
                <a:latin typeface="+mn-lt"/>
                <a:ea typeface="ＭＳ Ｐゴシック" charset="0"/>
                <a:cs typeface="ＭＳ Ｐゴシック" charset="0"/>
              </a:rPr>
              <a:t>.com </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27</a:t>
            </a:fld>
            <a:endParaRPr lang="en-US" altLang="en-US" dirty="0"/>
          </a:p>
        </p:txBody>
      </p:sp>
    </p:spTree>
    <p:extLst>
      <p:ext uri="{BB962C8B-B14F-4D97-AF65-F5344CB8AC3E}">
        <p14:creationId xmlns:p14="http://schemas.microsoft.com/office/powerpoint/2010/main" val="9844586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只有裝置有</a:t>
            </a:r>
            <a:r>
              <a:rPr lang="en-US" altLang="zh-TW" dirty="0"/>
              <a:t>IP?</a:t>
            </a:r>
          </a:p>
          <a:p>
            <a:r>
              <a:rPr lang="zh-TW" altLang="en-US" dirty="0"/>
              <a:t>網站被架設會租用一臺雲端主機 專屬</a:t>
            </a:r>
            <a:r>
              <a:rPr lang="en-US" altLang="zh-TW" dirty="0"/>
              <a:t>IP</a:t>
            </a:r>
            <a:r>
              <a:rPr lang="zh-TW" altLang="en-US" dirty="0"/>
              <a:t> 跟</a:t>
            </a:r>
            <a:r>
              <a:rPr lang="en-US" altLang="zh-TW" dirty="0"/>
              <a:t>domain</a:t>
            </a:r>
            <a:r>
              <a:rPr lang="en-US" altLang="zh-TW" baseline="0" dirty="0"/>
              <a:t> name</a:t>
            </a:r>
          </a:p>
          <a:p>
            <a:r>
              <a:rPr lang="zh-TW" altLang="en-US" baseline="0" dirty="0"/>
              <a:t>像</a:t>
            </a:r>
            <a:r>
              <a:rPr lang="en-US" altLang="zh-TW" baseline="0" dirty="0"/>
              <a:t>google.com</a:t>
            </a:r>
            <a:r>
              <a:rPr lang="zh-TW" altLang="en-US" baseline="0" dirty="0"/>
              <a:t>是</a:t>
            </a:r>
            <a:r>
              <a:rPr lang="en-US" altLang="zh-TW" baseline="0" dirty="0"/>
              <a:t>domain name</a:t>
            </a:r>
            <a:r>
              <a:rPr lang="zh-TW" altLang="en-US" baseline="0" dirty="0"/>
              <a:t> 容易記的</a:t>
            </a:r>
            <a:endParaRPr lang="en-US" altLang="zh-TW" baseline="0" dirty="0"/>
          </a:p>
          <a:p>
            <a:r>
              <a:rPr lang="zh-TW" altLang="en-US" baseline="0" dirty="0"/>
              <a:t>傳給</a:t>
            </a:r>
            <a:r>
              <a:rPr lang="en-US" altLang="zh-TW" baseline="0" dirty="0"/>
              <a:t>DNS server</a:t>
            </a:r>
            <a:r>
              <a:rPr lang="zh-TW" altLang="en-US" baseline="0" dirty="0"/>
              <a:t> 會回傳對應</a:t>
            </a:r>
            <a:r>
              <a:rPr lang="en-US" altLang="zh-TW" baseline="0" dirty="0"/>
              <a:t>IP </a:t>
            </a:r>
            <a:r>
              <a:rPr lang="zh-TW" altLang="en-US" baseline="0" dirty="0"/>
              <a:t>裝置藉由</a:t>
            </a:r>
            <a:r>
              <a:rPr lang="en-US" altLang="zh-TW" baseline="0" dirty="0"/>
              <a:t>IP</a:t>
            </a:r>
            <a:r>
              <a:rPr lang="zh-TW" altLang="en-US" baseline="0" dirty="0"/>
              <a:t>找到網站</a:t>
            </a:r>
            <a:endParaRPr lang="en-US" altLang="zh-TW" baseline="0"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28</a:t>
            </a:fld>
            <a:endParaRPr lang="en-US" altLang="en-US" dirty="0"/>
          </a:p>
        </p:txBody>
      </p:sp>
    </p:spTree>
    <p:extLst>
      <p:ext uri="{BB962C8B-B14F-4D97-AF65-F5344CB8AC3E}">
        <p14:creationId xmlns:p14="http://schemas.microsoft.com/office/powerpoint/2010/main" val="30630895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9143B143-C6FC-456E-8FE1-F9CFF830DE78}" type="slidenum">
              <a:rPr lang="en-US" altLang="en-US" smtClean="0"/>
              <a:pPr/>
              <a:t>30</a:t>
            </a:fld>
            <a:endParaRPr lang="en-US" altLang="en-US" dirty="0"/>
          </a:p>
        </p:txBody>
      </p:sp>
    </p:spTree>
    <p:extLst>
      <p:ext uri="{BB962C8B-B14F-4D97-AF65-F5344CB8AC3E}">
        <p14:creationId xmlns:p14="http://schemas.microsoft.com/office/powerpoint/2010/main" val="39301596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1" i="0" kern="1200" dirty="0">
                <a:solidFill>
                  <a:schemeClr val="tx1"/>
                </a:solidFill>
                <a:effectLst/>
                <a:latin typeface="+mn-lt"/>
                <a:ea typeface="ＭＳ Ｐゴシック" charset="0"/>
                <a:cs typeface="ＭＳ Ｐゴシック" charset="0"/>
              </a:rPr>
              <a:t>網路位址轉譯</a:t>
            </a:r>
            <a:r>
              <a:rPr lang="zh-TW" altLang="en-US" sz="1200" b="0" i="0" kern="1200" dirty="0">
                <a:solidFill>
                  <a:schemeClr val="tx1"/>
                </a:solidFill>
                <a:effectLst/>
                <a:latin typeface="+mn-lt"/>
                <a:ea typeface="ＭＳ Ｐゴシック" charset="0"/>
                <a:cs typeface="ＭＳ Ｐゴシック" charset="0"/>
              </a:rPr>
              <a:t>（英語：</a:t>
            </a:r>
            <a:r>
              <a:rPr lang="en-US" altLang="zh-TW" sz="1200" b="1" i="0" kern="1200" dirty="0">
                <a:solidFill>
                  <a:schemeClr val="tx1"/>
                </a:solidFill>
                <a:effectLst/>
                <a:latin typeface="+mn-lt"/>
                <a:ea typeface="ＭＳ Ｐゴシック" charset="0"/>
                <a:cs typeface="ＭＳ Ｐゴシック" charset="0"/>
              </a:rPr>
              <a:t>N</a:t>
            </a:r>
            <a:r>
              <a:rPr lang="en-US" altLang="zh-TW" sz="1200" b="0" i="0" kern="1200" dirty="0">
                <a:solidFill>
                  <a:schemeClr val="tx1"/>
                </a:solidFill>
                <a:effectLst/>
                <a:latin typeface="+mn-lt"/>
                <a:ea typeface="ＭＳ Ｐゴシック" charset="0"/>
                <a:cs typeface="ＭＳ Ｐゴシック" charset="0"/>
              </a:rPr>
              <a:t>etwork </a:t>
            </a:r>
            <a:r>
              <a:rPr lang="en-US" altLang="zh-TW" sz="1200" b="1" i="0" kern="1200" dirty="0">
                <a:solidFill>
                  <a:schemeClr val="tx1"/>
                </a:solidFill>
                <a:effectLst/>
                <a:latin typeface="+mn-lt"/>
                <a:ea typeface="ＭＳ Ｐゴシック" charset="0"/>
                <a:cs typeface="ＭＳ Ｐゴシック" charset="0"/>
              </a:rPr>
              <a:t>A</a:t>
            </a:r>
            <a:r>
              <a:rPr lang="en-US" altLang="zh-TW" sz="1200" b="0" i="0" kern="1200" dirty="0">
                <a:solidFill>
                  <a:schemeClr val="tx1"/>
                </a:solidFill>
                <a:effectLst/>
                <a:latin typeface="+mn-lt"/>
                <a:ea typeface="ＭＳ Ｐゴシック" charset="0"/>
                <a:cs typeface="ＭＳ Ｐゴシック" charset="0"/>
              </a:rPr>
              <a:t>ddress </a:t>
            </a:r>
            <a:r>
              <a:rPr lang="en-US" altLang="zh-TW" sz="1200" b="1" i="0" kern="1200" dirty="0">
                <a:solidFill>
                  <a:schemeClr val="tx1"/>
                </a:solidFill>
                <a:effectLst/>
                <a:latin typeface="+mn-lt"/>
                <a:ea typeface="ＭＳ Ｐゴシック" charset="0"/>
                <a:cs typeface="ＭＳ Ｐゴシック" charset="0"/>
              </a:rPr>
              <a:t>T</a:t>
            </a:r>
            <a:r>
              <a:rPr lang="en-US" altLang="zh-TW" sz="1200" b="0" i="0" kern="1200" dirty="0">
                <a:solidFill>
                  <a:schemeClr val="tx1"/>
                </a:solidFill>
                <a:effectLst/>
                <a:latin typeface="+mn-lt"/>
                <a:ea typeface="ＭＳ Ｐゴシック" charset="0"/>
                <a:cs typeface="ＭＳ Ｐゴシック" charset="0"/>
              </a:rPr>
              <a:t>ranslation</a:t>
            </a:r>
            <a:r>
              <a:rPr lang="zh-TW" altLang="en-US" sz="1200" b="0" i="0" kern="1200" dirty="0">
                <a:solidFill>
                  <a:schemeClr val="tx1"/>
                </a:solidFill>
                <a:effectLst/>
                <a:latin typeface="+mn-lt"/>
                <a:ea typeface="ＭＳ Ｐゴシック" charset="0"/>
                <a:cs typeface="ＭＳ Ｐゴシック" charset="0"/>
              </a:rPr>
              <a:t>，縮寫：</a:t>
            </a:r>
            <a:r>
              <a:rPr lang="en-US" altLang="zh-TW" sz="1200" b="1" i="0" kern="1200" dirty="0">
                <a:solidFill>
                  <a:schemeClr val="tx1"/>
                </a:solidFill>
                <a:effectLst/>
                <a:latin typeface="+mn-lt"/>
                <a:ea typeface="ＭＳ Ｐゴシック" charset="0"/>
                <a:cs typeface="ＭＳ Ｐゴシック" charset="0"/>
              </a:rPr>
              <a:t>NAT</a:t>
            </a:r>
            <a:r>
              <a:rPr lang="zh-TW" altLang="en-US" sz="1200" b="0" i="0" kern="1200" dirty="0">
                <a:solidFill>
                  <a:schemeClr val="tx1"/>
                </a:solidFill>
                <a:effectLst/>
                <a:latin typeface="+mn-lt"/>
                <a:ea typeface="ＭＳ Ｐゴシック" charset="0"/>
                <a:cs typeface="ＭＳ Ｐゴシック" charset="0"/>
              </a:rPr>
              <a:t>）</a:t>
            </a:r>
            <a:endParaRPr lang="en-US" altLang="zh-TW" sz="1200" b="0" i="0" kern="1200" dirty="0">
              <a:solidFill>
                <a:schemeClr val="tx1"/>
              </a:solidFill>
              <a:effectLst/>
              <a:latin typeface="+mn-lt"/>
              <a:ea typeface="ＭＳ Ｐゴシック" charset="0"/>
              <a:cs typeface="ＭＳ Ｐゴシック" charset="0"/>
            </a:endParaRPr>
          </a:p>
          <a:p>
            <a:r>
              <a:rPr lang="en-US" altLang="zh-TW" sz="1200" b="0" i="0" kern="1200" dirty="0">
                <a:solidFill>
                  <a:schemeClr val="tx1"/>
                </a:solidFill>
                <a:effectLst/>
                <a:latin typeface="+mn-lt"/>
                <a:ea typeface="ＭＳ Ｐゴシック" charset="0"/>
              </a:rPr>
              <a:t>NAT penetration</a:t>
            </a:r>
            <a:endParaRPr lang="zh-TW" altLang="en-US" dirty="0"/>
          </a:p>
        </p:txBody>
      </p:sp>
      <p:sp>
        <p:nvSpPr>
          <p:cNvPr id="4" name="投影片編號版面配置區 3"/>
          <p:cNvSpPr>
            <a:spLocks noGrp="1"/>
          </p:cNvSpPr>
          <p:nvPr>
            <p:ph type="sldNum" sz="quarter" idx="5"/>
          </p:nvPr>
        </p:nvSpPr>
        <p:spPr/>
        <p:txBody>
          <a:bodyPr/>
          <a:lstStyle/>
          <a:p>
            <a:fld id="{9143B143-C6FC-456E-8FE1-F9CFF830DE78}" type="slidenum">
              <a:rPr lang="en-US" altLang="en-US" smtClean="0"/>
              <a:pPr/>
              <a:t>31</a:t>
            </a:fld>
            <a:endParaRPr lang="en-US" altLang="en-US" dirty="0"/>
          </a:p>
        </p:txBody>
      </p:sp>
    </p:spTree>
    <p:extLst>
      <p:ext uri="{BB962C8B-B14F-4D97-AF65-F5344CB8AC3E}">
        <p14:creationId xmlns:p14="http://schemas.microsoft.com/office/powerpoint/2010/main" val="34630007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釣魚熱點</a:t>
            </a:r>
          </a:p>
        </p:txBody>
      </p:sp>
      <p:sp>
        <p:nvSpPr>
          <p:cNvPr id="4" name="投影片編號版面配置區 3"/>
          <p:cNvSpPr>
            <a:spLocks noGrp="1"/>
          </p:cNvSpPr>
          <p:nvPr>
            <p:ph type="sldNum" sz="quarter" idx="5"/>
          </p:nvPr>
        </p:nvSpPr>
        <p:spPr/>
        <p:txBody>
          <a:bodyPr/>
          <a:lstStyle/>
          <a:p>
            <a:fld id="{9143B143-C6FC-456E-8FE1-F9CFF830DE78}" type="slidenum">
              <a:rPr lang="en-US" altLang="en-US" smtClean="0"/>
              <a:pPr/>
              <a:t>41</a:t>
            </a:fld>
            <a:endParaRPr lang="en-US" altLang="en-US" dirty="0"/>
          </a:p>
        </p:txBody>
      </p:sp>
    </p:spTree>
    <p:extLst>
      <p:ext uri="{BB962C8B-B14F-4D97-AF65-F5344CB8AC3E}">
        <p14:creationId xmlns:p14="http://schemas.microsoft.com/office/powerpoint/2010/main" val="37910419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dirty="0"/>
              <a:t>WWW: </a:t>
            </a:r>
            <a:r>
              <a:rPr lang="zh-TW" altLang="en-US" sz="1200" b="1" dirty="0"/>
              <a:t>全球資訊網</a:t>
            </a:r>
            <a:endParaRPr lang="en-US" altLang="zh-TW" sz="1200" b="1" dirty="0"/>
          </a:p>
          <a:p>
            <a:r>
              <a:rPr lang="zh-TW" altLang="en-US" sz="1200" b="1" dirty="0"/>
              <a:t>網站 </a:t>
            </a:r>
            <a:r>
              <a:rPr lang="en-US" altLang="zh-TW" sz="1200" b="1" dirty="0"/>
              <a:t>website(</a:t>
            </a:r>
            <a:r>
              <a:rPr lang="zh-TW" altLang="en-US" sz="1200" b="1" dirty="0"/>
              <a:t>維基百科</a:t>
            </a:r>
            <a:r>
              <a:rPr lang="en-US" altLang="zh-TW" sz="1200" b="1" dirty="0"/>
              <a:t>)=</a:t>
            </a:r>
            <a:r>
              <a:rPr lang="zh-TW" altLang="en-US" sz="1200" b="1" dirty="0"/>
              <a:t>多個相關網頁 </a:t>
            </a:r>
            <a:r>
              <a:rPr lang="en-US" altLang="zh-TW" sz="1200" b="1" dirty="0"/>
              <a:t>webpage(</a:t>
            </a:r>
            <a:r>
              <a:rPr lang="zh-TW" altLang="en-US" sz="1200" b="1" dirty="0"/>
              <a:t>維基百科其中一個搜尋頁面</a:t>
            </a:r>
            <a:r>
              <a:rPr lang="en-US" altLang="zh-TW" sz="1200" b="1" dirty="0"/>
              <a:t>)</a:t>
            </a:r>
            <a:r>
              <a:rPr lang="zh-TW" altLang="en-US" sz="1200" b="1" dirty="0"/>
              <a:t>和物件</a:t>
            </a:r>
            <a:r>
              <a:rPr lang="en-US" altLang="zh-TW" sz="1200" b="1" dirty="0"/>
              <a:t>(</a:t>
            </a:r>
            <a:r>
              <a:rPr lang="zh-TW" altLang="en-US" sz="1200" b="1" dirty="0"/>
              <a:t>資工系</a:t>
            </a:r>
            <a:r>
              <a:rPr lang="en-US" altLang="zh-TW" sz="1200" b="1" dirty="0"/>
              <a:t>:</a:t>
            </a:r>
            <a:r>
              <a:rPr lang="zh-TW" altLang="en-US" sz="1200" b="1" dirty="0"/>
              <a:t>點擊進入不同頁面、下載檔案</a:t>
            </a:r>
            <a:r>
              <a:rPr lang="en-US" altLang="zh-TW" sz="1200" b="1" dirty="0"/>
              <a:t>)</a:t>
            </a:r>
          </a:p>
          <a:p>
            <a:r>
              <a:rPr lang="en-US" altLang="zh-TW" sz="1200" b="1" dirty="0"/>
              <a:t>Server: </a:t>
            </a:r>
            <a:r>
              <a:rPr lang="zh-TW" altLang="en-US" sz="1200" b="1" dirty="0"/>
              <a:t>傳送我們要求的網頁到電腦裝置</a:t>
            </a:r>
            <a:endParaRPr lang="en-US" altLang="zh-TW" sz="1200" b="1" dirty="0"/>
          </a:p>
          <a:p>
            <a:r>
              <a:rPr lang="en-US" altLang="zh-TW" sz="1200" b="1" dirty="0"/>
              <a:t>Html</a:t>
            </a:r>
            <a:r>
              <a:rPr lang="en-US" altLang="zh-TW" sz="1200" b="1" baseline="0" dirty="0"/>
              <a:t> Hypertext Markup Language(</a:t>
            </a:r>
            <a:r>
              <a:rPr lang="zh-TW" altLang="en-US" sz="1200" b="0" i="0" kern="1200" dirty="0">
                <a:solidFill>
                  <a:schemeClr val="tx1"/>
                </a:solidFill>
                <a:effectLst/>
                <a:latin typeface="+mn-lt"/>
                <a:ea typeface="ＭＳ Ｐゴシック" charset="0"/>
                <a:cs typeface="ＭＳ Ｐゴシック" charset="0"/>
              </a:rPr>
              <a:t>超文本標記語言</a:t>
            </a:r>
            <a:r>
              <a:rPr lang="en-US" altLang="zh-TW" sz="1200" b="0" i="0" kern="1200" dirty="0">
                <a:solidFill>
                  <a:schemeClr val="tx1"/>
                </a:solidFill>
                <a:effectLst/>
                <a:latin typeface="+mn-lt"/>
                <a:ea typeface="ＭＳ Ｐゴシック" charset="0"/>
                <a:cs typeface="ＭＳ Ｐゴシック" charset="0"/>
              </a:rPr>
              <a:t>)</a:t>
            </a:r>
            <a:r>
              <a:rPr lang="en-US" altLang="zh-TW" sz="1200" b="1" baseline="0" dirty="0"/>
              <a:t>:F12</a:t>
            </a:r>
            <a:r>
              <a:rPr lang="zh-TW" altLang="en-US" sz="1200" b="1" baseline="0" dirty="0"/>
              <a:t> 標記語言非程式語言 在瀏覽器顯示一份文件的內容</a:t>
            </a:r>
            <a:endParaRPr lang="en-US" altLang="zh-TW" sz="1200" b="1" baseline="0" dirty="0"/>
          </a:p>
          <a:p>
            <a:r>
              <a:rPr lang="zh-TW" altLang="en-US" sz="1200" b="1" baseline="0" dirty="0"/>
              <a:t>程式語言有邏輯及行為能力 主動 </a:t>
            </a:r>
            <a:r>
              <a:rPr lang="en-US" altLang="zh-TW" sz="1200" b="1" baseline="0" dirty="0"/>
              <a:t>if else while print </a:t>
            </a:r>
            <a:r>
              <a:rPr lang="zh-TW" altLang="en-US" sz="1200" b="1" baseline="0" dirty="0"/>
              <a:t>標記語言 被動 用來被讀取</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43</a:t>
            </a:fld>
            <a:endParaRPr lang="en-US" altLang="en-US" dirty="0"/>
          </a:p>
        </p:txBody>
      </p:sp>
    </p:spTree>
    <p:extLst>
      <p:ext uri="{BB962C8B-B14F-4D97-AF65-F5344CB8AC3E}">
        <p14:creationId xmlns:p14="http://schemas.microsoft.com/office/powerpoint/2010/main" val="19791149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a:solidFill>
                  <a:schemeClr val="tx1"/>
                </a:solidFill>
                <a:effectLst/>
                <a:latin typeface="+mn-lt"/>
                <a:ea typeface="ＭＳ Ｐゴシック" charset="0"/>
                <a:cs typeface="ＭＳ Ｐゴシック" charset="0"/>
              </a:rPr>
              <a:t>瀏覽器</a:t>
            </a:r>
            <a:r>
              <a:rPr lang="en-US" altLang="zh-TW" sz="1200" b="0" i="0" kern="1200" dirty="0">
                <a:solidFill>
                  <a:schemeClr val="tx1"/>
                </a:solidFill>
                <a:effectLst/>
                <a:latin typeface="+mn-lt"/>
                <a:ea typeface="ＭＳ Ｐゴシック" charset="0"/>
                <a:cs typeface="ＭＳ Ｐゴシック" charset="0"/>
              </a:rPr>
              <a:t>:</a:t>
            </a:r>
            <a:r>
              <a:rPr lang="zh-TW" altLang="en-US" sz="1200" b="0" i="0" kern="1200" dirty="0">
                <a:solidFill>
                  <a:schemeClr val="tx1"/>
                </a:solidFill>
                <a:effectLst/>
                <a:latin typeface="+mn-lt"/>
                <a:ea typeface="ＭＳ Ｐゴシック" charset="0"/>
                <a:cs typeface="ＭＳ Ｐゴシック" charset="0"/>
              </a:rPr>
              <a:t>「程式軟體」，用來看「多媒體網頁」</a:t>
            </a:r>
            <a:endParaRPr lang="en-US" altLang="zh-TW" sz="1200" b="0" i="0" kern="1200" dirty="0">
              <a:solidFill>
                <a:schemeClr val="tx1"/>
              </a:solidFill>
              <a:effectLst/>
              <a:latin typeface="+mn-lt"/>
              <a:ea typeface="ＭＳ Ｐゴシック" charset="0"/>
              <a:cs typeface="ＭＳ Ｐゴシック" charset="0"/>
            </a:endParaRPr>
          </a:p>
          <a:p>
            <a:r>
              <a:rPr lang="zh-TW" altLang="en-US" sz="1200" b="0" i="0" kern="1200" dirty="0">
                <a:solidFill>
                  <a:schemeClr val="tx1"/>
                </a:solidFill>
                <a:effectLst/>
                <a:latin typeface="+mn-lt"/>
                <a:ea typeface="ＭＳ Ｐゴシック" charset="0"/>
                <a:cs typeface="ＭＳ Ｐゴシック" charset="0"/>
              </a:rPr>
              <a:t>瀏覽五大部分</a:t>
            </a:r>
            <a:r>
              <a:rPr lang="en-US" altLang="zh-TW" sz="1200" b="0" i="0" kern="1200" dirty="0">
                <a:solidFill>
                  <a:schemeClr val="tx1"/>
                </a:solidFill>
                <a:effectLst/>
                <a:latin typeface="+mn-lt"/>
                <a:ea typeface="ＭＳ Ｐゴシック" charset="0"/>
                <a:cs typeface="ＭＳ Ｐゴシック" charset="0"/>
              </a:rPr>
              <a:t>:</a:t>
            </a:r>
            <a:r>
              <a:rPr lang="zh-TW" altLang="en-US" sz="1200" b="0" i="0" kern="1200" dirty="0">
                <a:solidFill>
                  <a:schemeClr val="tx1"/>
                </a:solidFill>
                <a:effectLst/>
                <a:latin typeface="+mn-lt"/>
                <a:ea typeface="ＭＳ Ｐゴシック" charset="0"/>
                <a:cs typeface="ＭＳ Ｐゴシック" charset="0"/>
              </a:rPr>
              <a:t>上下一頁、重新整理、首頁、網址列、顯示網頁的視窗</a:t>
            </a:r>
            <a:endParaRPr lang="en-US" altLang="zh-TW" sz="1200" b="0" i="0" kern="1200" dirty="0">
              <a:solidFill>
                <a:schemeClr val="tx1"/>
              </a:solidFill>
              <a:effectLst/>
              <a:latin typeface="+mn-lt"/>
              <a:ea typeface="ＭＳ Ｐゴシック" charset="0"/>
              <a:cs typeface="ＭＳ Ｐゴシック" charset="0"/>
            </a:endParaRPr>
          </a:p>
          <a:p>
            <a:r>
              <a:rPr lang="zh-TW" altLang="en-US" sz="1200" b="0" i="0" kern="1200" dirty="0">
                <a:solidFill>
                  <a:schemeClr val="tx1"/>
                </a:solidFill>
                <a:effectLst/>
                <a:latin typeface="+mn-lt"/>
                <a:ea typeface="ＭＳ Ｐゴシック" charset="0"/>
              </a:rPr>
              <a:t>行動瀏覽器</a:t>
            </a:r>
            <a:r>
              <a:rPr lang="en-US" altLang="zh-TW" sz="1200" b="0" i="0" kern="1200" dirty="0">
                <a:solidFill>
                  <a:schemeClr val="tx1"/>
                </a:solidFill>
                <a:effectLst/>
                <a:latin typeface="+mn-lt"/>
                <a:ea typeface="ＭＳ Ｐゴシック" charset="0"/>
              </a:rPr>
              <a:t>(</a:t>
            </a:r>
            <a:r>
              <a:rPr lang="zh-TW" altLang="en-US" sz="1200" b="0" i="0" kern="1200" dirty="0">
                <a:solidFill>
                  <a:schemeClr val="tx1"/>
                </a:solidFill>
                <a:effectLst/>
                <a:latin typeface="+mn-lt"/>
                <a:ea typeface="ＭＳ Ｐゴシック" charset="0"/>
              </a:rPr>
              <a:t>軟體小 記憶體小</a:t>
            </a:r>
            <a:r>
              <a:rPr lang="en-US" altLang="zh-TW" sz="1200" b="0" i="0" kern="1200" dirty="0">
                <a:solidFill>
                  <a:schemeClr val="tx1"/>
                </a:solidFill>
                <a:effectLst/>
                <a:latin typeface="+mn-lt"/>
                <a:ea typeface="ＭＳ Ｐゴシック" charset="0"/>
              </a:rPr>
              <a:t>)</a:t>
            </a:r>
            <a:r>
              <a:rPr lang="zh-TW" altLang="en-US" sz="1200" b="0" i="0" kern="1200" dirty="0">
                <a:solidFill>
                  <a:schemeClr val="tx1"/>
                </a:solidFill>
                <a:effectLst/>
                <a:latin typeface="+mn-lt"/>
                <a:ea typeface="ＭＳ Ｐゴシック" charset="0"/>
              </a:rPr>
              <a:t> 高效 簡化的網頁瀏覽器</a:t>
            </a:r>
            <a:endParaRPr lang="en-US" altLang="zh-TW" sz="1200" b="0" i="0" kern="1200" dirty="0">
              <a:solidFill>
                <a:schemeClr val="tx1"/>
              </a:solidFill>
              <a:effectLst/>
              <a:latin typeface="+mn-lt"/>
              <a:ea typeface="ＭＳ Ｐゴシック" charset="0"/>
            </a:endParaRPr>
          </a:p>
          <a:p>
            <a:r>
              <a:rPr lang="zh-TW" altLang="en-US" sz="1200" b="0" i="0" kern="1200" dirty="0">
                <a:solidFill>
                  <a:schemeClr val="tx1"/>
                </a:solidFill>
                <a:effectLst/>
                <a:latin typeface="+mn-lt"/>
                <a:ea typeface="ＭＳ Ｐゴシック" charset="0"/>
              </a:rPr>
              <a:t>分頁瀏覽 以前是一個視窗一個分頁</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44</a:t>
            </a:fld>
            <a:endParaRPr lang="en-US" altLang="en-US" dirty="0"/>
          </a:p>
        </p:txBody>
      </p:sp>
    </p:spTree>
    <p:extLst>
      <p:ext uri="{BB962C8B-B14F-4D97-AF65-F5344CB8AC3E}">
        <p14:creationId xmlns:p14="http://schemas.microsoft.com/office/powerpoint/2010/main" val="31233909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網頁在網域之下</a:t>
            </a:r>
            <a:r>
              <a:rPr lang="en-US" altLang="zh-TW" dirty="0"/>
              <a:t>, URL</a:t>
            </a:r>
            <a:r>
              <a:rPr lang="zh-TW" altLang="en-US" dirty="0"/>
              <a:t>的路徑就是為了定位</a:t>
            </a:r>
            <a:endParaRPr lang="en-US" altLang="zh-TW" dirty="0"/>
          </a:p>
          <a:p>
            <a:r>
              <a:rPr lang="en-US" altLang="zh-TW" dirty="0"/>
              <a:t>URL:</a:t>
            </a:r>
            <a:r>
              <a:rPr lang="zh-TW" altLang="en-US" sz="1200" b="1" i="0" kern="1200" dirty="0">
                <a:solidFill>
                  <a:schemeClr val="tx1"/>
                </a:solidFill>
                <a:effectLst/>
                <a:latin typeface="+mn-lt"/>
                <a:ea typeface="ＭＳ Ｐゴシック" charset="0"/>
                <a:cs typeface="ＭＳ Ｐゴシック" charset="0"/>
              </a:rPr>
              <a:t>統一資源定位器 </a:t>
            </a:r>
            <a:r>
              <a:rPr lang="en-US" altLang="zh-TW" sz="1200" b="1" i="0" kern="1200" dirty="0">
                <a:solidFill>
                  <a:schemeClr val="tx1"/>
                </a:solidFill>
                <a:effectLst/>
                <a:latin typeface="+mn-lt"/>
                <a:ea typeface="ＭＳ Ｐゴシック" charset="0"/>
                <a:cs typeface="ＭＳ Ｐゴシック" charset="0"/>
              </a:rPr>
              <a:t>Uniform</a:t>
            </a:r>
            <a:r>
              <a:rPr lang="en-US" altLang="zh-TW" sz="1200" b="1" i="0" kern="1200" baseline="0" dirty="0">
                <a:solidFill>
                  <a:schemeClr val="tx1"/>
                </a:solidFill>
                <a:effectLst/>
                <a:latin typeface="+mn-lt"/>
                <a:ea typeface="ＭＳ Ｐゴシック" charset="0"/>
                <a:cs typeface="ＭＳ Ｐゴシック" charset="0"/>
              </a:rPr>
              <a:t> Resource Locator</a:t>
            </a:r>
            <a:endParaRPr lang="en-US" altLang="zh-TW" sz="1200" b="1" i="0" kern="1200" dirty="0">
              <a:solidFill>
                <a:schemeClr val="tx1"/>
              </a:solidFill>
              <a:effectLst/>
              <a:latin typeface="+mn-lt"/>
              <a:ea typeface="ＭＳ Ｐゴシック" charset="0"/>
              <a:cs typeface="ＭＳ Ｐゴシック" charset="0"/>
            </a:endParaRPr>
          </a:p>
          <a:p>
            <a:r>
              <a:rPr lang="en-US" altLang="zh-TW" sz="1200" b="1" i="0" kern="1200" dirty="0">
                <a:solidFill>
                  <a:schemeClr val="tx1"/>
                </a:solidFill>
                <a:effectLst/>
                <a:latin typeface="+mn-lt"/>
                <a:ea typeface="ＭＳ Ｐゴシック" charset="0"/>
              </a:rPr>
              <a:t>Protocol(</a:t>
            </a:r>
            <a:r>
              <a:rPr lang="zh-TW" altLang="en-US" sz="1200" b="1" i="0" kern="1200" dirty="0">
                <a:solidFill>
                  <a:schemeClr val="tx1"/>
                </a:solidFill>
                <a:effectLst/>
                <a:latin typeface="+mn-lt"/>
                <a:ea typeface="ＭＳ Ｐゴシック" charset="0"/>
              </a:rPr>
              <a:t>通訊協定</a:t>
            </a:r>
            <a:r>
              <a:rPr lang="en-US" altLang="zh-TW" sz="1200" b="1" i="0" kern="1200" dirty="0">
                <a:solidFill>
                  <a:schemeClr val="tx1"/>
                </a:solidFill>
                <a:effectLst/>
                <a:latin typeface="+mn-lt"/>
                <a:ea typeface="ＭＳ Ｐゴシック" charset="0"/>
              </a:rPr>
              <a:t>):// Host</a:t>
            </a:r>
            <a:r>
              <a:rPr lang="en-US" altLang="zh-TW" sz="1200" b="1" i="0" kern="1200" baseline="0" dirty="0">
                <a:solidFill>
                  <a:schemeClr val="tx1"/>
                </a:solidFill>
                <a:effectLst/>
                <a:latin typeface="+mn-lt"/>
                <a:ea typeface="ＭＳ Ｐゴシック" charset="0"/>
              </a:rPr>
              <a:t> name(</a:t>
            </a:r>
            <a:r>
              <a:rPr lang="zh-TW" altLang="en-US" sz="1200" b="1" i="0" kern="1200" baseline="0" dirty="0">
                <a:solidFill>
                  <a:schemeClr val="tx1"/>
                </a:solidFill>
                <a:effectLst/>
                <a:latin typeface="+mn-lt"/>
                <a:ea typeface="ＭＳ Ｐゴシック" charset="0"/>
              </a:rPr>
              <a:t>子網域</a:t>
            </a:r>
            <a:r>
              <a:rPr lang="en-US" altLang="zh-TW" sz="1200" b="1" i="0" kern="1200" baseline="0" dirty="0">
                <a:solidFill>
                  <a:schemeClr val="tx1"/>
                </a:solidFill>
                <a:effectLst/>
                <a:latin typeface="+mn-lt"/>
                <a:ea typeface="ＭＳ Ｐゴシック" charset="0"/>
              </a:rPr>
              <a:t>).domain name(</a:t>
            </a:r>
            <a:r>
              <a:rPr lang="zh-TW" altLang="en-US" sz="1200" b="1" i="0" kern="1200" baseline="0" dirty="0">
                <a:solidFill>
                  <a:schemeClr val="tx1"/>
                </a:solidFill>
                <a:effectLst/>
                <a:latin typeface="+mn-lt"/>
                <a:ea typeface="ＭＳ Ｐゴシック" charset="0"/>
              </a:rPr>
              <a:t>網域名稱 常記</a:t>
            </a:r>
            <a:r>
              <a:rPr lang="en-US" altLang="zh-TW" sz="1200" b="1" i="0" kern="1200" baseline="0" dirty="0">
                <a:solidFill>
                  <a:schemeClr val="tx1"/>
                </a:solidFill>
                <a:effectLst/>
                <a:latin typeface="+mn-lt"/>
                <a:ea typeface="ＭＳ Ｐゴシック" charset="0"/>
              </a:rPr>
              <a:t>)/path(</a:t>
            </a:r>
            <a:r>
              <a:rPr lang="zh-TW" altLang="en-US" sz="1200" b="1" i="0" kern="1200" baseline="0" dirty="0">
                <a:solidFill>
                  <a:schemeClr val="tx1"/>
                </a:solidFill>
                <a:effectLst/>
                <a:latin typeface="+mn-lt"/>
                <a:ea typeface="ＭＳ Ｐゴシック" charset="0"/>
              </a:rPr>
              <a:t>檔案路徑</a:t>
            </a:r>
            <a:r>
              <a:rPr lang="en-US" altLang="zh-TW" sz="1200" b="1" i="0" kern="1200" baseline="0" dirty="0">
                <a:solidFill>
                  <a:schemeClr val="tx1"/>
                </a:solidFill>
                <a:effectLst/>
                <a:latin typeface="+mn-lt"/>
                <a:ea typeface="ＭＳ Ｐゴシック" charset="0"/>
              </a:rPr>
              <a:t>)/webpage name</a:t>
            </a:r>
          </a:p>
          <a:p>
            <a:r>
              <a:rPr lang="zh-TW" altLang="en-US" b="0" dirty="0"/>
              <a:t>最初要輸入</a:t>
            </a:r>
            <a:r>
              <a:rPr lang="en-US" altLang="zh-TW" b="0" dirty="0"/>
              <a:t>IP(</a:t>
            </a:r>
            <a:r>
              <a:rPr lang="zh-TW" altLang="en-US" b="0" dirty="0"/>
              <a:t>數字</a:t>
            </a:r>
            <a:r>
              <a:rPr lang="en-US" altLang="zh-TW" b="0" dirty="0"/>
              <a:t>)</a:t>
            </a:r>
            <a:r>
              <a:rPr lang="zh-TW" altLang="en-US" b="0" dirty="0"/>
              <a:t> 後來才只要輸入文字</a:t>
            </a:r>
            <a:endParaRPr lang="en-US" altLang="zh-TW" b="0" dirty="0"/>
          </a:p>
          <a:p>
            <a:r>
              <a:rPr lang="en-US" altLang="zh-TW" b="0" dirty="0"/>
              <a:t>HTTP</a:t>
            </a:r>
            <a:r>
              <a:rPr lang="en-US" altLang="zh-TW" b="0" baseline="0" dirty="0"/>
              <a:t> Hypertext Transfer Protocol HTTPS:</a:t>
            </a:r>
            <a:r>
              <a:rPr lang="zh-TW" altLang="en-US" b="0" baseline="0" dirty="0"/>
              <a:t>有加密 </a:t>
            </a:r>
            <a:r>
              <a:rPr lang="en-US" altLang="zh-TW" b="0" baseline="0" dirty="0"/>
              <a:t>s</a:t>
            </a:r>
            <a:r>
              <a:rPr lang="zh-TW" altLang="en-US" b="0" baseline="0" dirty="0"/>
              <a:t>指</a:t>
            </a:r>
            <a:r>
              <a:rPr lang="en-US" altLang="zh-TW" b="0" baseline="0" dirty="0"/>
              <a:t>security </a:t>
            </a:r>
            <a:r>
              <a:rPr lang="zh-TW" altLang="en-US" b="0" baseline="0" dirty="0"/>
              <a:t>會有鎖頭的標記</a:t>
            </a:r>
            <a:endParaRPr lang="en-US" altLang="zh-TW" b="0" baseline="0" dirty="0"/>
          </a:p>
          <a:p>
            <a:r>
              <a:rPr lang="zh-TW" altLang="en-US" b="0" baseline="0" dirty="0"/>
              <a:t>檔案路徑</a:t>
            </a:r>
            <a:r>
              <a:rPr lang="en-US" altLang="zh-TW" b="0" baseline="0" dirty="0"/>
              <a:t>:</a:t>
            </a:r>
            <a:r>
              <a:rPr lang="zh-TW" altLang="en-US" b="0" baseline="0" dirty="0"/>
              <a:t>想像一個網站是一個電腦 裡面有很多檔案 </a:t>
            </a:r>
            <a:r>
              <a:rPr lang="en-US" altLang="zh-TW" b="0" baseline="0" dirty="0"/>
              <a:t>history</a:t>
            </a:r>
            <a:r>
              <a:rPr lang="zh-TW" altLang="en-US" b="0" baseline="0" dirty="0"/>
              <a:t>是一個</a:t>
            </a:r>
            <a:endParaRPr lang="en-US" altLang="zh-TW" b="0" baseline="0"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45</a:t>
            </a:fld>
            <a:endParaRPr lang="en-US" altLang="en-US" dirty="0"/>
          </a:p>
        </p:txBody>
      </p:sp>
    </p:spTree>
    <p:extLst>
      <p:ext uri="{BB962C8B-B14F-4D97-AF65-F5344CB8AC3E}">
        <p14:creationId xmlns:p14="http://schemas.microsoft.com/office/powerpoint/2010/main" val="8770942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TW" altLang="en-US" dirty="0"/>
              <a:t>切換成電腦版</a:t>
            </a:r>
            <a:r>
              <a:rPr lang="en-US" altLang="zh-TW" dirty="0"/>
              <a:t>/</a:t>
            </a:r>
            <a:r>
              <a:rPr lang="zh-TW" altLang="en-US" dirty="0"/>
              <a:t>手機版 網站 讓不同</a:t>
            </a:r>
            <a:r>
              <a:rPr lang="en-US" altLang="zh-TW" dirty="0"/>
              <a:t>browser</a:t>
            </a:r>
            <a:r>
              <a:rPr lang="en-US" altLang="zh-TW" baseline="0" dirty="0"/>
              <a:t> </a:t>
            </a:r>
            <a:r>
              <a:rPr lang="zh-TW" altLang="en-US" baseline="0" dirty="0"/>
              <a:t>可用</a:t>
            </a:r>
            <a:endParaRPr lang="zh-TW" altLang="en-US" dirty="0"/>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47</a:t>
            </a:fld>
            <a:endParaRPr lang="en-US" altLang="en-US" dirty="0"/>
          </a:p>
        </p:txBody>
      </p:sp>
    </p:spTree>
    <p:extLst>
      <p:ext uri="{BB962C8B-B14F-4D97-AF65-F5344CB8AC3E}">
        <p14:creationId xmlns:p14="http://schemas.microsoft.com/office/powerpoint/2010/main" val="26923297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a:solidFill>
                  <a:schemeClr val="tx1"/>
                </a:solidFill>
                <a:effectLst/>
                <a:latin typeface="+mn-lt"/>
                <a:ea typeface="ＭＳ Ｐゴシック" charset="0"/>
                <a:cs typeface="ＭＳ Ｐゴシック" charset="0"/>
              </a:rPr>
              <a:t>Web</a:t>
            </a:r>
            <a:r>
              <a:rPr lang="en-US" altLang="zh-TW" sz="1200" b="0" i="0" kern="1200" baseline="0" dirty="0">
                <a:solidFill>
                  <a:schemeClr val="tx1"/>
                </a:solidFill>
                <a:effectLst/>
                <a:latin typeface="+mn-lt"/>
                <a:ea typeface="ＭＳ Ｐゴシック" charset="0"/>
                <a:cs typeface="ＭＳ Ｐゴシック" charset="0"/>
              </a:rPr>
              <a:t> App:</a:t>
            </a:r>
            <a:r>
              <a:rPr lang="zh-TW" altLang="en-US" sz="1200" b="0" i="0" kern="1200" dirty="0">
                <a:solidFill>
                  <a:schemeClr val="tx1"/>
                </a:solidFill>
                <a:effectLst/>
                <a:latin typeface="+mn-lt"/>
                <a:ea typeface="ＭＳ Ｐゴシック" charset="0"/>
                <a:cs typeface="ＭＳ Ｐゴシック" charset="0"/>
              </a:rPr>
              <a:t>網路應用程式→</a:t>
            </a:r>
            <a:r>
              <a:rPr lang="zh-TW" altLang="en-US" sz="1200" b="0" i="0" kern="1200" baseline="0" dirty="0">
                <a:solidFill>
                  <a:schemeClr val="tx1"/>
                </a:solidFill>
                <a:effectLst/>
                <a:latin typeface="+mn-lt"/>
                <a:ea typeface="ＭＳ Ｐゴシック" charset="0"/>
                <a:cs typeface="ＭＳ Ｐゴシック" charset="0"/>
              </a:rPr>
              <a:t> </a:t>
            </a:r>
            <a:r>
              <a:rPr lang="en-US" altLang="zh-TW" sz="1200" b="1" i="0" kern="1200" dirty="0">
                <a:solidFill>
                  <a:schemeClr val="tx1"/>
                </a:solidFill>
                <a:effectLst/>
                <a:latin typeface="+mn-lt"/>
                <a:ea typeface="ＭＳ Ｐゴシック" charset="0"/>
                <a:cs typeface="ＭＳ Ｐゴシック" charset="0"/>
              </a:rPr>
              <a:t>Web App </a:t>
            </a:r>
            <a:r>
              <a:rPr lang="zh-TW" altLang="en-US" sz="1200" b="1" i="0" kern="1200" dirty="0">
                <a:solidFill>
                  <a:schemeClr val="tx1"/>
                </a:solidFill>
                <a:effectLst/>
                <a:latin typeface="+mn-lt"/>
                <a:ea typeface="ＭＳ Ｐゴシック" charset="0"/>
                <a:cs typeface="ＭＳ Ｐゴシック" charset="0"/>
              </a:rPr>
              <a:t>是一種在瀏覽器執行的應用程式</a:t>
            </a:r>
            <a:endParaRPr lang="en-US" altLang="zh-TW" sz="1200" b="1" i="0" kern="1200" dirty="0">
              <a:solidFill>
                <a:schemeClr val="tx1"/>
              </a:solidFill>
              <a:effectLst/>
              <a:latin typeface="+mn-lt"/>
              <a:ea typeface="ＭＳ Ｐゴシック" charset="0"/>
              <a:cs typeface="ＭＳ Ｐゴシック" charset="0"/>
            </a:endParaRPr>
          </a:p>
          <a:p>
            <a:r>
              <a:rPr lang="en-US" altLang="zh-TW" sz="1200" b="1" i="0" kern="1200" dirty="0">
                <a:solidFill>
                  <a:schemeClr val="tx1"/>
                </a:solidFill>
                <a:effectLst/>
                <a:latin typeface="+mn-lt"/>
                <a:ea typeface="ＭＳ Ｐゴシック" charset="0"/>
                <a:cs typeface="ＭＳ Ｐゴシック" charset="0"/>
              </a:rPr>
              <a:t>Native App :</a:t>
            </a:r>
            <a:r>
              <a:rPr lang="zh-TW" altLang="en-US" sz="1200" b="1" i="0" kern="1200" dirty="0">
                <a:solidFill>
                  <a:schemeClr val="tx1"/>
                </a:solidFill>
                <a:effectLst/>
                <a:latin typeface="+mn-lt"/>
                <a:ea typeface="ＭＳ Ｐゴシック" charset="0"/>
                <a:cs typeface="ＭＳ Ｐゴシック" charset="0"/>
              </a:rPr>
              <a:t>作業系統直接執行</a:t>
            </a:r>
            <a:endParaRPr lang="en-US" altLang="zh-TW" sz="1200" b="1" i="0" kern="1200" dirty="0">
              <a:solidFill>
                <a:schemeClr val="tx1"/>
              </a:solidFill>
              <a:effectLst/>
              <a:latin typeface="+mn-lt"/>
              <a:ea typeface="ＭＳ Ｐゴシック" charset="0"/>
              <a:cs typeface="ＭＳ Ｐゴシック" charset="0"/>
            </a:endParaRPr>
          </a:p>
          <a:p>
            <a:r>
              <a:rPr lang="en-US" altLang="zh-TW" sz="1200" b="1" i="0" kern="1200" dirty="0">
                <a:solidFill>
                  <a:schemeClr val="tx1"/>
                </a:solidFill>
                <a:effectLst/>
                <a:latin typeface="+mn-lt"/>
                <a:ea typeface="ＭＳ Ｐゴシック" charset="0"/>
                <a:cs typeface="ＭＳ Ｐゴシック" charset="0"/>
              </a:rPr>
              <a:t>Web App :</a:t>
            </a:r>
            <a:r>
              <a:rPr lang="zh-TW" altLang="en-US" sz="1200" b="1" i="0" kern="1200" dirty="0">
                <a:solidFill>
                  <a:schemeClr val="tx1"/>
                </a:solidFill>
                <a:effectLst/>
                <a:latin typeface="+mn-lt"/>
                <a:ea typeface="ＭＳ Ｐゴシック" charset="0"/>
                <a:cs typeface="ＭＳ Ｐゴシック" charset="0"/>
              </a:rPr>
              <a:t>作業系統→瀏覽器→解讀 </a:t>
            </a:r>
            <a:r>
              <a:rPr lang="en-US" altLang="zh-TW" sz="1200" b="1" i="0" kern="1200" dirty="0">
                <a:solidFill>
                  <a:schemeClr val="tx1"/>
                </a:solidFill>
                <a:effectLst/>
                <a:latin typeface="+mn-lt"/>
                <a:ea typeface="ＭＳ Ｐゴシック" charset="0"/>
                <a:cs typeface="ＭＳ Ｐゴシック" charset="0"/>
              </a:rPr>
              <a:t>Web App </a:t>
            </a:r>
            <a:r>
              <a:rPr lang="zh-TW" altLang="en-US" sz="1200" b="1" i="0" kern="1200" dirty="0">
                <a:solidFill>
                  <a:schemeClr val="tx1"/>
                </a:solidFill>
                <a:effectLst/>
                <a:latin typeface="+mn-lt"/>
                <a:ea typeface="ＭＳ Ｐゴシック" charset="0"/>
                <a:cs typeface="ＭＳ Ｐゴシック" charset="0"/>
              </a:rPr>
              <a:t>的網頁程式碼。</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48</a:t>
            </a:fld>
            <a:endParaRPr lang="en-US" altLang="en-US" dirty="0"/>
          </a:p>
        </p:txBody>
      </p:sp>
    </p:spTree>
    <p:extLst>
      <p:ext uri="{BB962C8B-B14F-4D97-AF65-F5344CB8AC3E}">
        <p14:creationId xmlns:p14="http://schemas.microsoft.com/office/powerpoint/2010/main" val="2037824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sz="1200" dirty="0"/>
              <a:t>VoIP: voice over internet</a:t>
            </a:r>
            <a:r>
              <a:rPr lang="en-US" altLang="zh-TW" sz="1200" baseline="0" dirty="0"/>
              <a:t> protocol(</a:t>
            </a:r>
            <a:r>
              <a:rPr lang="zh-TW" altLang="en-US" sz="1200" baseline="0" dirty="0"/>
              <a:t>語音通話技術 用網路進行通訊</a:t>
            </a:r>
            <a:r>
              <a:rPr lang="en-US" altLang="zh-TW" sz="1200" baseline="0" dirty="0"/>
              <a:t>)</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sz="1200" dirty="0"/>
              <a:t>FTP: </a:t>
            </a:r>
            <a:r>
              <a:rPr lang="en-US" altLang="zh-TW" sz="1200" baseline="0" dirty="0"/>
              <a:t>pile transfer protocol(</a:t>
            </a:r>
            <a:r>
              <a:rPr lang="zh-TW" altLang="en-US" sz="1200" baseline="0" dirty="0"/>
              <a:t>檔案傳輸協定 作業用的</a:t>
            </a:r>
            <a:r>
              <a:rPr lang="en-US" altLang="zh-TW" sz="1200" baseline="0" dirty="0" err="1"/>
              <a:t>Filezilla</a:t>
            </a:r>
            <a:r>
              <a:rPr lang="en-US" altLang="zh-TW" sz="1200" baseline="0" dirty="0"/>
              <a:t>)</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en-US" dirty="0">
                <a:latin typeface="Arial" pitchFamily="34" charset="0"/>
                <a:ea typeface="ＭＳ Ｐゴシック" pitchFamily="34" charset="-128"/>
                <a:cs typeface="Arial" pitchFamily="34" charset="0"/>
              </a:rPr>
              <a:t>Netiquette</a:t>
            </a:r>
            <a:r>
              <a:rPr lang="en-US" altLang="zh-TW" dirty="0">
                <a:latin typeface="Arial" pitchFamily="34" charset="0"/>
                <a:ea typeface="ＭＳ Ｐゴシック" pitchFamily="34" charset="-128"/>
                <a:cs typeface="Arial" pitchFamily="34" charset="0"/>
              </a:rPr>
              <a:t>:</a:t>
            </a:r>
            <a:r>
              <a:rPr lang="zh-TW" altLang="en-US" dirty="0">
                <a:latin typeface="Arial" pitchFamily="34" charset="0"/>
                <a:ea typeface="ＭＳ Ｐゴシック" pitchFamily="34" charset="-128"/>
                <a:cs typeface="Arial" pitchFamily="34" charset="0"/>
              </a:rPr>
              <a:t>網路禮節</a:t>
            </a:r>
            <a:endParaRPr lang="en-US" altLang="en-US" dirty="0">
              <a:latin typeface="Arial" pitchFamily="34" charset="0"/>
              <a:ea typeface="ＭＳ Ｐゴシック" pitchFamily="34" charset="-128"/>
              <a:cs typeface="Arial" pitchFamily="34" charset="0"/>
            </a:endParaRPr>
          </a:p>
        </p:txBody>
      </p:sp>
      <p:sp>
        <p:nvSpPr>
          <p:cNvPr id="4" name="Slide Number Placeholder 3"/>
          <p:cNvSpPr>
            <a:spLocks noGrp="1"/>
          </p:cNvSpPr>
          <p:nvPr>
            <p:ph type="sldNum" sz="quarter" idx="10"/>
          </p:nvPr>
        </p:nvSpPr>
        <p:spPr/>
        <p:txBody>
          <a:bodyPr/>
          <a:lstStyle/>
          <a:p>
            <a:fld id="{9143B143-C6FC-456E-8FE1-F9CFF830DE78}" type="slidenum">
              <a:rPr lang="en-US" altLang="en-US" smtClean="0"/>
              <a:pPr/>
              <a:t>3</a:t>
            </a:fld>
            <a:endParaRPr lang="en-US" altLang="en-US" dirty="0"/>
          </a:p>
        </p:txBody>
      </p:sp>
    </p:spTree>
    <p:extLst>
      <p:ext uri="{BB962C8B-B14F-4D97-AF65-F5344CB8AC3E}">
        <p14:creationId xmlns:p14="http://schemas.microsoft.com/office/powerpoint/2010/main" val="3208684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在不知道網址情況下，兩種上網方式</a:t>
            </a:r>
            <a:endParaRPr lang="en-US" altLang="zh-TW" dirty="0"/>
          </a:p>
          <a:p>
            <a:r>
              <a:rPr lang="en-US" altLang="zh-TW" sz="1200" b="0" i="0" kern="1200" dirty="0">
                <a:solidFill>
                  <a:schemeClr val="tx1"/>
                </a:solidFill>
                <a:effectLst/>
                <a:latin typeface="+mn-lt"/>
                <a:ea typeface="ＭＳ Ｐゴシック" charset="0"/>
                <a:cs typeface="ＭＳ Ｐゴシック" charset="0"/>
              </a:rPr>
              <a:t>Subject Directories: </a:t>
            </a:r>
            <a:r>
              <a:rPr lang="zh-TW" altLang="en-US" sz="1200" b="0" i="0" kern="1200" dirty="0">
                <a:solidFill>
                  <a:schemeClr val="tx1"/>
                </a:solidFill>
                <a:effectLst/>
                <a:latin typeface="+mn-lt"/>
                <a:ea typeface="ＭＳ Ｐゴシック" charset="0"/>
                <a:cs typeface="ＭＳ Ｐゴシック" charset="0"/>
              </a:rPr>
              <a:t>分類目錄</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49</a:t>
            </a:fld>
            <a:endParaRPr lang="en-US" altLang="en-US" dirty="0"/>
          </a:p>
        </p:txBody>
      </p:sp>
    </p:spTree>
    <p:extLst>
      <p:ext uri="{BB962C8B-B14F-4D97-AF65-F5344CB8AC3E}">
        <p14:creationId xmlns:p14="http://schemas.microsoft.com/office/powerpoint/2010/main" val="40176836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Font typeface="Arial" panose="020B0604020202020204" pitchFamily="34" charset="0"/>
              <a:buNone/>
            </a:pPr>
            <a:r>
              <a:rPr lang="zh-TW" altLang="en-US" baseline="0" dirty="0"/>
              <a:t>* </a:t>
            </a:r>
            <a:r>
              <a:rPr lang="en-US" altLang="zh-TW" baseline="0" dirty="0"/>
              <a:t>:</a:t>
            </a:r>
            <a:r>
              <a:rPr lang="zh-TW" altLang="en-US" baseline="0" dirty="0"/>
              <a:t>忘記某關鍵字全名 可以這個替代</a:t>
            </a:r>
            <a:endParaRPr lang="en-US" altLang="zh-TW" baseline="0" dirty="0"/>
          </a:p>
          <a:p>
            <a:pPr marL="0" indent="0">
              <a:buFont typeface="Arial" panose="020B0604020202020204" pitchFamily="34" charset="0"/>
              <a:buNone/>
            </a:pPr>
            <a:r>
              <a:rPr lang="zh-TW" altLang="en-US" dirty="0"/>
              <a:t>點開</a:t>
            </a:r>
            <a:r>
              <a:rPr lang="en-US" altLang="zh-TW" dirty="0"/>
              <a:t>google</a:t>
            </a:r>
            <a:r>
              <a:rPr lang="en-US" altLang="zh-TW" baseline="0" dirty="0"/>
              <a:t> </a:t>
            </a:r>
            <a:r>
              <a:rPr lang="zh-TW" altLang="en-US" baseline="0" dirty="0"/>
              <a:t>設定 進階搜尋</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51</a:t>
            </a:fld>
            <a:endParaRPr lang="en-US" altLang="en-US" dirty="0"/>
          </a:p>
        </p:txBody>
      </p:sp>
    </p:spTree>
    <p:extLst>
      <p:ext uri="{BB962C8B-B14F-4D97-AF65-F5344CB8AC3E}">
        <p14:creationId xmlns:p14="http://schemas.microsoft.com/office/powerpoint/2010/main" val="727551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可以不同種搭配使用</a:t>
            </a:r>
          </a:p>
        </p:txBody>
      </p:sp>
      <p:sp>
        <p:nvSpPr>
          <p:cNvPr id="4" name="投影片編號版面配置區 3"/>
          <p:cNvSpPr>
            <a:spLocks noGrp="1"/>
          </p:cNvSpPr>
          <p:nvPr>
            <p:ph type="sldNum" sz="quarter" idx="5"/>
          </p:nvPr>
        </p:nvSpPr>
        <p:spPr/>
        <p:txBody>
          <a:bodyPr/>
          <a:lstStyle/>
          <a:p>
            <a:fld id="{9143B143-C6FC-456E-8FE1-F9CFF830DE78}" type="slidenum">
              <a:rPr lang="en-US" altLang="en-US" smtClean="0"/>
              <a:pPr/>
              <a:t>52</a:t>
            </a:fld>
            <a:endParaRPr lang="en-US" altLang="en-US" dirty="0"/>
          </a:p>
        </p:txBody>
      </p:sp>
    </p:spTree>
    <p:extLst>
      <p:ext uri="{BB962C8B-B14F-4D97-AF65-F5344CB8AC3E}">
        <p14:creationId xmlns:p14="http://schemas.microsoft.com/office/powerpoint/2010/main" val="8746540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en-US" altLang="zh-TW" dirty="0"/>
              <a:t>Bookmarking: </a:t>
            </a:r>
            <a:r>
              <a:rPr lang="zh-TW" altLang="en-US" dirty="0"/>
              <a:t>社交書籤</a:t>
            </a:r>
            <a:r>
              <a:rPr lang="en-US" altLang="zh-TW" sz="1200" b="1" i="0" kern="1200" dirty="0">
                <a:solidFill>
                  <a:schemeClr val="tx1"/>
                </a:solidFill>
                <a:effectLst/>
                <a:latin typeface="+mn-lt"/>
                <a:ea typeface="ＭＳ Ｐゴシック" charset="0"/>
                <a:cs typeface="ＭＳ Ｐゴシック" charset="0"/>
              </a:rPr>
              <a:t>:</a:t>
            </a:r>
            <a:r>
              <a:rPr lang="zh-TW" altLang="en-US" sz="1200" b="0" i="0" kern="1200" dirty="0">
                <a:solidFill>
                  <a:schemeClr val="tx1"/>
                </a:solidFill>
                <a:effectLst/>
                <a:latin typeface="+mn-lt"/>
                <a:ea typeface="ＭＳ Ｐゴシック" charset="0"/>
                <a:cs typeface="ＭＳ Ｐゴシック" charset="0"/>
              </a:rPr>
              <a:t>收藏超連結的社交性網站 </a:t>
            </a:r>
            <a:r>
              <a:rPr lang="en-US" altLang="zh-TW" sz="1200" b="0" i="0" kern="1200" dirty="0">
                <a:solidFill>
                  <a:schemeClr val="tx1"/>
                </a:solidFill>
                <a:effectLst/>
                <a:latin typeface="+mn-lt"/>
                <a:ea typeface="ＭＳ Ｐゴシック" charset="0"/>
                <a:cs typeface="ＭＳ Ｐゴシック" charset="0"/>
              </a:rPr>
              <a:t>Pinterest</a:t>
            </a:r>
          </a:p>
          <a:p>
            <a:pPr marL="0" marR="0" lvl="1" indent="0" algn="l" defTabSz="914400" rtl="0" eaLnBrk="0" fontAlgn="base" latinLnBrk="0" hangingPunct="0">
              <a:lnSpc>
                <a:spcPct val="100000"/>
              </a:lnSpc>
              <a:spcBef>
                <a:spcPct val="30000"/>
              </a:spcBef>
              <a:spcAft>
                <a:spcPct val="0"/>
              </a:spcAft>
              <a:buClrTx/>
              <a:buSzTx/>
              <a:buFontTx/>
              <a:buNone/>
              <a:tabLst/>
              <a:defRPr/>
            </a:pPr>
            <a:r>
              <a:rPr lang="en-US" altLang="zh-TW" dirty="0"/>
              <a:t>Wiki:</a:t>
            </a:r>
            <a:r>
              <a:rPr lang="en-US" altLang="zh-TW" baseline="0" dirty="0"/>
              <a:t> </a:t>
            </a:r>
            <a:r>
              <a:rPr lang="zh-TW" altLang="en-US" baseline="0" dirty="0"/>
              <a:t>網路共編 </a:t>
            </a:r>
            <a:endParaRPr lang="en-US" altLang="zh-TW" sz="1200" b="0" i="0" kern="1200" dirty="0">
              <a:solidFill>
                <a:schemeClr val="tx1"/>
              </a:solidFill>
              <a:effectLst/>
              <a:latin typeface="+mn-lt"/>
              <a:ea typeface="ＭＳ Ｐゴシック" charset="0"/>
              <a:cs typeface="ＭＳ Ｐゴシック" charset="0"/>
            </a:endParaRPr>
          </a:p>
          <a:p>
            <a:pPr marL="0" marR="0" lvl="1" indent="0" algn="l" defTabSz="914400" rtl="0" eaLnBrk="0" fontAlgn="base" latinLnBrk="0" hangingPunct="0">
              <a:lnSpc>
                <a:spcPct val="100000"/>
              </a:lnSpc>
              <a:spcBef>
                <a:spcPct val="30000"/>
              </a:spcBef>
              <a:spcAft>
                <a:spcPct val="0"/>
              </a:spcAft>
              <a:buClrTx/>
              <a:buSzTx/>
              <a:buFontTx/>
              <a:buNone/>
              <a:tabLst/>
              <a:defRPr/>
            </a:pPr>
            <a:r>
              <a:rPr lang="en-US" altLang="zh-TW" sz="1200" b="1" i="0" kern="1200" dirty="0">
                <a:solidFill>
                  <a:schemeClr val="tx1"/>
                </a:solidFill>
                <a:effectLst/>
                <a:latin typeface="+mn-lt"/>
                <a:ea typeface="ＭＳ Ｐゴシック" charset="0"/>
                <a:cs typeface="ＭＳ Ｐゴシック" charset="0"/>
              </a:rPr>
              <a:t>content aggregation(</a:t>
            </a:r>
            <a:r>
              <a:rPr lang="zh-TW" altLang="en-US" sz="1200" b="1" i="0" kern="1200" dirty="0">
                <a:solidFill>
                  <a:schemeClr val="tx1"/>
                </a:solidFill>
                <a:effectLst/>
                <a:latin typeface="+mn-lt"/>
                <a:ea typeface="ＭＳ Ｐゴシック" charset="0"/>
                <a:cs typeface="ＭＳ Ｐゴシック" charset="0"/>
              </a:rPr>
              <a:t>內容總集</a:t>
            </a:r>
            <a:r>
              <a:rPr lang="en-US" altLang="zh-TW" sz="1200" b="1" i="0" kern="1200" dirty="0">
                <a:solidFill>
                  <a:schemeClr val="tx1"/>
                </a:solidFill>
                <a:effectLst/>
                <a:latin typeface="+mn-lt"/>
                <a:ea typeface="ＭＳ Ｐゴシック" charset="0"/>
                <a:cs typeface="ＭＳ Ｐゴシック" charset="0"/>
              </a:rPr>
              <a:t>) </a:t>
            </a:r>
            <a:r>
              <a:rPr lang="zh-TW" altLang="en-US" sz="1200" b="1" i="0" kern="1200" dirty="0">
                <a:solidFill>
                  <a:schemeClr val="tx1"/>
                </a:solidFill>
                <a:effectLst/>
                <a:latin typeface="+mn-lt"/>
                <a:ea typeface="ＭＳ Ｐゴシック" charset="0"/>
                <a:cs typeface="ＭＳ Ｐゴシック" charset="0"/>
              </a:rPr>
              <a:t>：集合「各網站」「相關主題」的資訊</a:t>
            </a:r>
            <a:endParaRPr lang="en-US" altLang="zh-TW" sz="1200" b="1" i="0" kern="1200" dirty="0">
              <a:solidFill>
                <a:schemeClr val="tx1"/>
              </a:solidFill>
              <a:effectLst/>
              <a:latin typeface="+mn-lt"/>
              <a:ea typeface="ＭＳ Ｐゴシック" charset="0"/>
              <a:cs typeface="ＭＳ Ｐゴシック" charset="0"/>
            </a:endParaRPr>
          </a:p>
          <a:p>
            <a:pPr marL="0" marR="0" lvl="1" indent="0" algn="l" defTabSz="914400" rtl="0" eaLnBrk="0" fontAlgn="base" latinLnBrk="0" hangingPunct="0">
              <a:lnSpc>
                <a:spcPct val="100000"/>
              </a:lnSpc>
              <a:spcBef>
                <a:spcPct val="30000"/>
              </a:spcBef>
              <a:spcAft>
                <a:spcPct val="0"/>
              </a:spcAft>
              <a:buClrTx/>
              <a:buSzTx/>
              <a:buFontTx/>
              <a:buNone/>
              <a:tabLst/>
              <a:defRPr/>
            </a:pPr>
            <a:r>
              <a:rPr lang="en-US" altLang="zh-TW" dirty="0"/>
              <a:t>Portals: </a:t>
            </a:r>
            <a:r>
              <a:rPr lang="zh-TW" altLang="en-US" dirty="0"/>
              <a:t>入口網站，提供各式個樣的網路服務</a:t>
            </a:r>
            <a:r>
              <a:rPr lang="en-US" altLang="zh-TW" dirty="0"/>
              <a:t>(e.g. yahoo </a:t>
            </a:r>
            <a:r>
              <a:rPr lang="zh-TW" altLang="en-US" dirty="0"/>
              <a:t>新聞、股市、信箱</a:t>
            </a:r>
            <a:r>
              <a:rPr lang="en-US" altLang="zh-TW" dirty="0"/>
              <a:t>)</a:t>
            </a:r>
            <a:endParaRPr lang="zh-TW" altLang="en-US" dirty="0"/>
          </a:p>
          <a:p>
            <a:pPr marL="0" marR="0" lvl="1" indent="0" algn="l" defTabSz="914400" rtl="0" eaLnBrk="0" fontAlgn="base" latinLnBrk="0" hangingPunct="0">
              <a:lnSpc>
                <a:spcPct val="100000"/>
              </a:lnSpc>
              <a:spcBef>
                <a:spcPct val="30000"/>
              </a:spcBef>
              <a:spcAft>
                <a:spcPct val="0"/>
              </a:spcAft>
              <a:buClrTx/>
              <a:buSzTx/>
              <a:buFontTx/>
              <a:buNone/>
              <a:tabLst/>
              <a:defRPr/>
            </a:pPr>
            <a:endParaRPr lang="zh-TW" altLang="en-US" dirty="0"/>
          </a:p>
          <a:p>
            <a:pPr marL="0" marR="0" lvl="1" indent="0" algn="l" defTabSz="914400" rtl="0" eaLnBrk="0" fontAlgn="base" latinLnBrk="0" hangingPunct="0">
              <a:lnSpc>
                <a:spcPct val="100000"/>
              </a:lnSpc>
              <a:spcBef>
                <a:spcPct val="30000"/>
              </a:spcBef>
              <a:spcAft>
                <a:spcPct val="0"/>
              </a:spcAft>
              <a:buClrTx/>
              <a:buSzTx/>
              <a:buFontTx/>
              <a:buNone/>
              <a:tabLst/>
              <a:defRPr/>
            </a:pPr>
            <a:endParaRPr lang="en-US" altLang="zh-TW" dirty="0"/>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53</a:t>
            </a:fld>
            <a:endParaRPr lang="en-US" altLang="en-US" dirty="0"/>
          </a:p>
        </p:txBody>
      </p:sp>
    </p:spTree>
    <p:extLst>
      <p:ext uri="{BB962C8B-B14F-4D97-AF65-F5344CB8AC3E}">
        <p14:creationId xmlns:p14="http://schemas.microsoft.com/office/powerpoint/2010/main" val="24230474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54</a:t>
            </a:fld>
            <a:endParaRPr lang="en-US" altLang="en-US" dirty="0"/>
          </a:p>
        </p:txBody>
      </p:sp>
    </p:spTree>
    <p:extLst>
      <p:ext uri="{BB962C8B-B14F-4D97-AF65-F5344CB8AC3E}">
        <p14:creationId xmlns:p14="http://schemas.microsoft.com/office/powerpoint/2010/main" val="14425279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dirty="0"/>
              <a:t>LLC:</a:t>
            </a:r>
            <a:r>
              <a:rPr lang="zh-TW" altLang="en-US" dirty="0"/>
              <a:t>有限公司</a:t>
            </a:r>
            <a:r>
              <a:rPr lang="en-US" altLang="zh-TW" dirty="0"/>
              <a:t>Limited Liability Company </a:t>
            </a:r>
            <a:endParaRPr lang="zh-TW" altLang="en-US" dirty="0"/>
          </a:p>
          <a:p>
            <a:endParaRPr lang="en-US" altLang="zh-TW" dirty="0"/>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55</a:t>
            </a:fld>
            <a:endParaRPr lang="en-US" altLang="en-US" dirty="0"/>
          </a:p>
        </p:txBody>
      </p:sp>
    </p:spTree>
    <p:extLst>
      <p:ext uri="{BB962C8B-B14F-4D97-AF65-F5344CB8AC3E}">
        <p14:creationId xmlns:p14="http://schemas.microsoft.com/office/powerpoint/2010/main" val="1038184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社交網路</a:t>
            </a:r>
            <a:r>
              <a:rPr lang="en-US" altLang="zh-TW" dirty="0"/>
              <a:t>:</a:t>
            </a:r>
            <a:r>
              <a:rPr lang="en-US" altLang="zh-TW" baseline="0" dirty="0"/>
              <a:t> </a:t>
            </a:r>
            <a:r>
              <a:rPr lang="zh-TW" altLang="en-US" baseline="0" dirty="0"/>
              <a:t>個資</a:t>
            </a:r>
            <a:r>
              <a:rPr lang="en-US" altLang="zh-TW" baseline="0" dirty="0"/>
              <a:t>(</a:t>
            </a:r>
            <a:r>
              <a:rPr lang="zh-TW" altLang="en-US" baseline="0" dirty="0"/>
              <a:t>姓名、位置、照片、興趣</a:t>
            </a:r>
            <a:r>
              <a:rPr lang="en-US" altLang="zh-TW" baseline="0" dirty="0"/>
              <a:t>)</a:t>
            </a:r>
          </a:p>
          <a:p>
            <a:r>
              <a:rPr lang="zh-TW" altLang="en-US" baseline="0" dirty="0"/>
              <a:t>多帳號：分個人、工作上的活動</a:t>
            </a:r>
            <a:endParaRPr lang="en-US" altLang="zh-TW" baseline="0" dirty="0"/>
          </a:p>
          <a:p>
            <a:r>
              <a:rPr lang="zh-TW" altLang="en-US" baseline="0" dirty="0"/>
              <a:t>看朋友的個資</a:t>
            </a:r>
            <a:endParaRPr lang="en-US" altLang="zh-TW" baseline="0" dirty="0"/>
          </a:p>
          <a:p>
            <a:r>
              <a:rPr lang="en-US" altLang="zh-TW" baseline="0" dirty="0"/>
              <a:t>Fb</a:t>
            </a:r>
            <a:r>
              <a:rPr lang="zh-TW" altLang="en-US" baseline="0" dirty="0"/>
              <a:t>、</a:t>
            </a:r>
            <a:r>
              <a:rPr lang="en-US" altLang="zh-TW" baseline="0" dirty="0"/>
              <a:t> linkedin</a:t>
            </a:r>
            <a:r>
              <a:rPr lang="zh-TW" altLang="en-US" baseline="0" dirty="0"/>
              <a:t>，要朋友確認，</a:t>
            </a:r>
            <a:r>
              <a:rPr lang="en-US" altLang="zh-TW" baseline="0" dirty="0"/>
              <a:t>twitter google+</a:t>
            </a:r>
            <a:r>
              <a:rPr lang="zh-TW" altLang="en-US" baseline="0" dirty="0"/>
              <a:t>不用</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56</a:t>
            </a:fld>
            <a:endParaRPr lang="en-US" altLang="en-US" dirty="0"/>
          </a:p>
        </p:txBody>
      </p:sp>
    </p:spTree>
    <p:extLst>
      <p:ext uri="{BB962C8B-B14F-4D97-AF65-F5344CB8AC3E}">
        <p14:creationId xmlns:p14="http://schemas.microsoft.com/office/powerpoint/2010/main" val="301086619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dirty="0"/>
              <a:t>Incorporated:</a:t>
            </a:r>
            <a:r>
              <a:rPr lang="zh-TW" altLang="en-US" dirty="0"/>
              <a:t>法人公司</a:t>
            </a:r>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57</a:t>
            </a:fld>
            <a:endParaRPr lang="en-US" altLang="en-US" dirty="0"/>
          </a:p>
        </p:txBody>
      </p:sp>
    </p:spTree>
    <p:extLst>
      <p:ext uri="{BB962C8B-B14F-4D97-AF65-F5344CB8AC3E}">
        <p14:creationId xmlns:p14="http://schemas.microsoft.com/office/powerpoint/2010/main" val="144252799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1" i="0" kern="1200" dirty="0">
                <a:solidFill>
                  <a:schemeClr val="tx1"/>
                </a:solidFill>
                <a:effectLst/>
                <a:latin typeface="+mn-lt"/>
                <a:ea typeface="ＭＳ Ｐゴシック" charset="0"/>
                <a:cs typeface="ＭＳ Ｐゴシック" charset="0"/>
              </a:rPr>
              <a:t>社交書籤</a:t>
            </a:r>
            <a:r>
              <a:rPr lang="en-US" altLang="zh-TW" sz="1200" b="1" i="0" kern="1200" dirty="0">
                <a:solidFill>
                  <a:schemeClr val="tx1"/>
                </a:solidFill>
                <a:effectLst/>
                <a:latin typeface="+mn-lt"/>
                <a:ea typeface="ＭＳ Ｐゴシック" charset="0"/>
                <a:cs typeface="ＭＳ Ｐゴシック" charset="0"/>
              </a:rPr>
              <a:t>:</a:t>
            </a:r>
            <a:r>
              <a:rPr lang="zh-TW" altLang="en-US" sz="1200" b="0" i="0" kern="1200" dirty="0">
                <a:solidFill>
                  <a:schemeClr val="tx1"/>
                </a:solidFill>
                <a:effectLst/>
                <a:latin typeface="+mn-lt"/>
                <a:ea typeface="ＭＳ Ｐゴシック" charset="0"/>
                <a:cs typeface="ＭＳ Ｐゴシック" charset="0"/>
              </a:rPr>
              <a:t>收藏超連結的社交性網站</a:t>
            </a:r>
            <a:endParaRPr lang="en-US" altLang="zh-TW" sz="1200" b="0" i="0" kern="1200" dirty="0">
              <a:solidFill>
                <a:schemeClr val="tx1"/>
              </a:solidFill>
              <a:effectLst/>
              <a:latin typeface="+mn-lt"/>
              <a:ea typeface="ＭＳ Ｐゴシック" charset="0"/>
              <a:cs typeface="ＭＳ Ｐゴシック" charset="0"/>
            </a:endParaRPr>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58</a:t>
            </a:fld>
            <a:endParaRPr lang="en-US" altLang="en-US" dirty="0"/>
          </a:p>
        </p:txBody>
      </p:sp>
    </p:spTree>
    <p:extLst>
      <p:ext uri="{BB962C8B-B14F-4D97-AF65-F5344CB8AC3E}">
        <p14:creationId xmlns:p14="http://schemas.microsoft.com/office/powerpoint/2010/main" val="14425279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Wiki:</a:t>
            </a:r>
            <a:r>
              <a:rPr lang="en-US" altLang="zh-TW" baseline="0" dirty="0"/>
              <a:t> </a:t>
            </a:r>
            <a:r>
              <a:rPr lang="zh-TW" altLang="en-US" baseline="0" dirty="0"/>
              <a:t>網路共編 筆記</a:t>
            </a:r>
            <a:r>
              <a:rPr lang="en-US" altLang="zh-TW" baseline="0" dirty="0"/>
              <a:t>, </a:t>
            </a:r>
            <a:r>
              <a:rPr lang="zh-TW" altLang="en-US" baseline="0" dirty="0"/>
              <a:t>來自</a:t>
            </a:r>
            <a:r>
              <a:rPr lang="en-US" altLang="zh-TW" baseline="0" dirty="0"/>
              <a:t>wikiwiki, </a:t>
            </a:r>
            <a:r>
              <a:rPr lang="zh-TW" altLang="en-US" baseline="0" dirty="0"/>
              <a:t>夏威夷語的快點快點</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59</a:t>
            </a:fld>
            <a:endParaRPr lang="en-US" altLang="en-US" dirty="0"/>
          </a:p>
        </p:txBody>
      </p:sp>
    </p:spTree>
    <p:extLst>
      <p:ext uri="{BB962C8B-B14F-4D97-AF65-F5344CB8AC3E}">
        <p14:creationId xmlns:p14="http://schemas.microsoft.com/office/powerpoint/2010/main" val="2068107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en-US" dirty="0">
              <a:latin typeface="Arial" pitchFamily="34" charset="0"/>
              <a:ea typeface="ＭＳ Ｐゴシック" pitchFamily="34" charset="-128"/>
              <a:cs typeface="Arial" pitchFamily="34" charset="0"/>
            </a:endParaRPr>
          </a:p>
        </p:txBody>
      </p:sp>
      <p:sp>
        <p:nvSpPr>
          <p:cNvPr id="4" name="Slide Number Placeholder 3"/>
          <p:cNvSpPr>
            <a:spLocks noGrp="1"/>
          </p:cNvSpPr>
          <p:nvPr>
            <p:ph type="sldNum" sz="quarter" idx="10"/>
          </p:nvPr>
        </p:nvSpPr>
        <p:spPr/>
        <p:txBody>
          <a:bodyPr/>
          <a:lstStyle/>
          <a:p>
            <a:fld id="{9143B143-C6FC-456E-8FE1-F9CFF830DE78}" type="slidenum">
              <a:rPr lang="en-US" altLang="en-US" smtClean="0"/>
              <a:pPr/>
              <a:t>4</a:t>
            </a:fld>
            <a:endParaRPr lang="en-US" altLang="en-US" dirty="0"/>
          </a:p>
        </p:txBody>
      </p:sp>
    </p:spTree>
    <p:extLst>
      <p:ext uri="{BB962C8B-B14F-4D97-AF65-F5344CB8AC3E}">
        <p14:creationId xmlns:p14="http://schemas.microsoft.com/office/powerpoint/2010/main" val="3208684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IRS:</a:t>
            </a:r>
            <a:r>
              <a:rPr lang="en-US" altLang="zh-TW" baseline="0" dirty="0"/>
              <a:t> </a:t>
            </a:r>
            <a:r>
              <a:rPr lang="zh-TW" altLang="en-US" baseline="0" dirty="0"/>
              <a:t>美國國家稅務局</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60</a:t>
            </a:fld>
            <a:endParaRPr lang="en-US" altLang="en-US" dirty="0"/>
          </a:p>
        </p:txBody>
      </p:sp>
    </p:spTree>
    <p:extLst>
      <p:ext uri="{BB962C8B-B14F-4D97-AF65-F5344CB8AC3E}">
        <p14:creationId xmlns:p14="http://schemas.microsoft.com/office/powerpoint/2010/main" val="144252799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i="0" kern="1200" dirty="0">
                <a:solidFill>
                  <a:schemeClr val="tx1"/>
                </a:solidFill>
                <a:effectLst/>
                <a:latin typeface="+mn-lt"/>
                <a:ea typeface="ＭＳ Ｐゴシック" charset="0"/>
                <a:cs typeface="ＭＳ Ｐゴシック" charset="0"/>
              </a:rPr>
              <a:t>content aggregation(</a:t>
            </a:r>
            <a:r>
              <a:rPr lang="zh-TW" altLang="en-US" sz="1200" b="1" i="0" kern="1200" dirty="0">
                <a:solidFill>
                  <a:schemeClr val="tx1"/>
                </a:solidFill>
                <a:effectLst/>
                <a:latin typeface="+mn-lt"/>
                <a:ea typeface="ＭＳ Ｐゴシック" charset="0"/>
                <a:cs typeface="ＭＳ Ｐゴシック" charset="0"/>
              </a:rPr>
              <a:t>內容總集</a:t>
            </a:r>
            <a:r>
              <a:rPr lang="en-US" altLang="zh-TW" sz="1200" b="1" i="0" kern="1200" dirty="0">
                <a:solidFill>
                  <a:schemeClr val="tx1"/>
                </a:solidFill>
                <a:effectLst/>
                <a:latin typeface="+mn-lt"/>
                <a:ea typeface="ＭＳ Ｐゴシック" charset="0"/>
                <a:cs typeface="ＭＳ Ｐゴシック" charset="0"/>
              </a:rPr>
              <a:t>) </a:t>
            </a:r>
            <a:r>
              <a:rPr lang="zh-TW" altLang="en-US" sz="1200" b="1" i="0" kern="1200" dirty="0">
                <a:solidFill>
                  <a:schemeClr val="tx1"/>
                </a:solidFill>
                <a:effectLst/>
                <a:latin typeface="+mn-lt"/>
                <a:ea typeface="ＭＳ Ｐゴシック" charset="0"/>
                <a:cs typeface="ＭＳ Ｐゴシック" charset="0"/>
              </a:rPr>
              <a:t>：集合「各網站」「相關主題」的資訊</a:t>
            </a:r>
            <a:endParaRPr lang="en-US" altLang="zh-TW" sz="1200" b="1" i="0" kern="1200" dirty="0">
              <a:solidFill>
                <a:schemeClr val="tx1"/>
              </a:solidFill>
              <a:effectLst/>
              <a:latin typeface="+mn-lt"/>
              <a:ea typeface="ＭＳ Ｐゴシック" charset="0"/>
              <a:cs typeface="ＭＳ Ｐゴシック" charset="0"/>
            </a:endParaRPr>
          </a:p>
          <a:p>
            <a:r>
              <a:rPr lang="en-US" altLang="zh-TW" sz="1200" b="1" i="0" kern="1200" dirty="0">
                <a:solidFill>
                  <a:schemeClr val="tx1"/>
                </a:solidFill>
                <a:effectLst/>
                <a:latin typeface="+mn-lt"/>
                <a:ea typeface="ＭＳ Ｐゴシック" charset="0"/>
              </a:rPr>
              <a:t>Google news:</a:t>
            </a:r>
            <a:r>
              <a:rPr lang="zh-TW" altLang="en-US" sz="1200" b="1" i="0" kern="1200" dirty="0">
                <a:solidFill>
                  <a:schemeClr val="tx1"/>
                </a:solidFill>
                <a:effectLst/>
                <a:latin typeface="+mn-lt"/>
                <a:ea typeface="ＭＳ Ｐゴシック" charset="0"/>
              </a:rPr>
              <a:t>不只一家新聞</a:t>
            </a:r>
            <a:endParaRPr lang="en-US" altLang="zh-TW" sz="1200" b="1" i="0" kern="1200" dirty="0">
              <a:solidFill>
                <a:schemeClr val="tx1"/>
              </a:solidFill>
              <a:effectLst/>
              <a:latin typeface="+mn-lt"/>
              <a:ea typeface="ＭＳ Ｐゴシック" charset="0"/>
            </a:endParaRP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61</a:t>
            </a:fld>
            <a:endParaRPr lang="en-US" altLang="en-US" dirty="0"/>
          </a:p>
        </p:txBody>
      </p:sp>
    </p:spTree>
    <p:extLst>
      <p:ext uri="{BB962C8B-B14F-4D97-AF65-F5344CB8AC3E}">
        <p14:creationId xmlns:p14="http://schemas.microsoft.com/office/powerpoint/2010/main" val="8836869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結合路線規劃、公車時刻、店家營業時間</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62</a:t>
            </a:fld>
            <a:endParaRPr lang="en-US" altLang="en-US" dirty="0"/>
          </a:p>
        </p:txBody>
      </p:sp>
    </p:spTree>
    <p:extLst>
      <p:ext uri="{BB962C8B-B14F-4D97-AF65-F5344CB8AC3E}">
        <p14:creationId xmlns:p14="http://schemas.microsoft.com/office/powerpoint/2010/main" val="292569919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Amazon</a:t>
            </a:r>
            <a:r>
              <a:rPr lang="en-US" altLang="zh-TW" baseline="0" dirty="0"/>
              <a:t> </a:t>
            </a:r>
            <a:r>
              <a:rPr lang="zh-TW" altLang="en-US" baseline="0" dirty="0"/>
              <a:t>淘寶、露天</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63</a:t>
            </a:fld>
            <a:endParaRPr lang="en-US" altLang="en-US" dirty="0"/>
          </a:p>
        </p:txBody>
      </p:sp>
    </p:spTree>
    <p:extLst>
      <p:ext uri="{BB962C8B-B14F-4D97-AF65-F5344CB8AC3E}">
        <p14:creationId xmlns:p14="http://schemas.microsoft.com/office/powerpoint/2010/main" val="35000891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Portals: </a:t>
            </a:r>
            <a:r>
              <a:rPr lang="zh-TW" altLang="en-US" dirty="0"/>
              <a:t>入口網站，提供各式個樣的網路服務</a:t>
            </a:r>
            <a:r>
              <a:rPr lang="en-US" altLang="zh-TW" dirty="0"/>
              <a:t>(e.g. yahoo </a:t>
            </a:r>
            <a:r>
              <a:rPr lang="zh-TW" altLang="en-US" dirty="0"/>
              <a:t>新聞、股市、信箱</a:t>
            </a:r>
            <a:r>
              <a:rPr lang="en-US" altLang="zh-TW" dirty="0"/>
              <a:t>)</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65</a:t>
            </a:fld>
            <a:endParaRPr lang="en-US" altLang="en-US" dirty="0"/>
          </a:p>
        </p:txBody>
      </p:sp>
    </p:spTree>
    <p:extLst>
      <p:ext uri="{BB962C8B-B14F-4D97-AF65-F5344CB8AC3E}">
        <p14:creationId xmlns:p14="http://schemas.microsoft.com/office/powerpoint/2010/main" val="33816823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Plan:</a:t>
            </a:r>
            <a:r>
              <a:rPr lang="zh-TW" altLang="en-US" dirty="0"/>
              <a:t>目的、客群</a:t>
            </a:r>
            <a:endParaRPr lang="en-US" altLang="zh-TW" dirty="0"/>
          </a:p>
          <a:p>
            <a:r>
              <a:rPr lang="en-US" altLang="zh-TW" dirty="0"/>
              <a:t>Design: </a:t>
            </a:r>
            <a:r>
              <a:rPr lang="zh-TW" altLang="en-US" dirty="0"/>
              <a:t>網站層次架構</a:t>
            </a:r>
            <a:r>
              <a:rPr lang="en-US" altLang="zh-TW" dirty="0"/>
              <a:t>(</a:t>
            </a:r>
            <a:r>
              <a:rPr lang="zh-TW" altLang="en-US" dirty="0"/>
              <a:t>功能在主頁</a:t>
            </a:r>
            <a:r>
              <a:rPr lang="en-US" altLang="zh-TW" dirty="0"/>
              <a:t>or</a:t>
            </a:r>
            <a:r>
              <a:rPr lang="en-US" altLang="zh-TW" baseline="0" dirty="0"/>
              <a:t> </a:t>
            </a:r>
            <a:r>
              <a:rPr lang="zh-TW" altLang="en-US" baseline="0" dirty="0"/>
              <a:t>點擊進入</a:t>
            </a:r>
            <a:r>
              <a:rPr lang="en-US" altLang="zh-TW" baseline="0" dirty="0"/>
              <a:t>)</a:t>
            </a:r>
            <a:r>
              <a:rPr lang="zh-TW" altLang="en-US" dirty="0"/>
              <a:t>、加入連結、多媒體</a:t>
            </a:r>
            <a:endParaRPr lang="en-US" altLang="zh-TW" dirty="0"/>
          </a:p>
          <a:p>
            <a:r>
              <a:rPr lang="en-US" altLang="zh-TW" dirty="0"/>
              <a:t>Create:</a:t>
            </a:r>
            <a:r>
              <a:rPr lang="en-US" altLang="zh-TW" baseline="0" dirty="0"/>
              <a:t> </a:t>
            </a:r>
            <a:r>
              <a:rPr lang="zh-TW" altLang="en-US" baseline="0" dirty="0"/>
              <a:t>開始做</a:t>
            </a:r>
            <a:r>
              <a:rPr lang="en-US" altLang="zh-TW" baseline="0" dirty="0"/>
              <a:t>: </a:t>
            </a:r>
            <a:r>
              <a:rPr lang="zh-TW" altLang="en-US" baseline="0" dirty="0"/>
              <a:t>寫前端、後端</a:t>
            </a:r>
            <a:endParaRPr lang="en-US" altLang="zh-TW" baseline="0" dirty="0"/>
          </a:p>
          <a:p>
            <a:r>
              <a:rPr lang="en-US" altLang="zh-TW" baseline="0" dirty="0"/>
              <a:t>Host:</a:t>
            </a:r>
            <a:r>
              <a:rPr lang="zh-TW" altLang="en-US" baseline="0" dirty="0"/>
              <a:t>架</a:t>
            </a:r>
            <a:r>
              <a:rPr lang="en-US" altLang="zh-TW" baseline="0" dirty="0"/>
              <a:t>server</a:t>
            </a:r>
            <a:r>
              <a:rPr lang="zh-TW" altLang="en-US" baseline="0" dirty="0"/>
              <a:t>、註冊</a:t>
            </a:r>
            <a:r>
              <a:rPr lang="en-US" altLang="zh-TW" baseline="0" dirty="0"/>
              <a:t>domain name</a:t>
            </a:r>
            <a:r>
              <a:rPr lang="zh-TW" altLang="en-US" baseline="0" dirty="0"/>
              <a:t>、</a:t>
            </a:r>
            <a:r>
              <a:rPr lang="en-US" altLang="zh-TW" baseline="0" dirty="0"/>
              <a:t>HTTPS</a:t>
            </a:r>
          </a:p>
          <a:p>
            <a:r>
              <a:rPr lang="en-US" altLang="zh-TW" baseline="0" dirty="0"/>
              <a:t>Maintain: </a:t>
            </a:r>
            <a:r>
              <a:rPr lang="zh-TW" altLang="en-US" baseline="0" dirty="0"/>
              <a:t>資料庫儲存、防駭</a:t>
            </a:r>
            <a:endParaRPr lang="en-US" altLang="zh-TW" dirty="0"/>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66</a:t>
            </a:fld>
            <a:endParaRPr lang="en-US" altLang="en-US" dirty="0"/>
          </a:p>
        </p:txBody>
      </p:sp>
    </p:spTree>
    <p:extLst>
      <p:ext uri="{BB962C8B-B14F-4D97-AF65-F5344CB8AC3E}">
        <p14:creationId xmlns:p14="http://schemas.microsoft.com/office/powerpoint/2010/main" val="41108912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sz="1200" b="0" i="0" kern="1200" dirty="0">
                <a:solidFill>
                  <a:schemeClr val="tx1"/>
                </a:solidFill>
                <a:effectLst/>
                <a:latin typeface="+mn-lt"/>
                <a:ea typeface="ＭＳ Ｐゴシック" charset="0"/>
                <a:cs typeface="ＭＳ Ｐゴシック" charset="0"/>
              </a:rPr>
              <a:t>BMP:</a:t>
            </a:r>
            <a:r>
              <a:rPr lang="zh-TW" altLang="en-US" sz="1200" b="0" i="0" kern="1200" dirty="0">
                <a:solidFill>
                  <a:schemeClr val="tx1"/>
                </a:solidFill>
                <a:effectLst/>
                <a:latin typeface="+mn-lt"/>
                <a:ea typeface="ＭＳ Ｐゴシック" charset="0"/>
                <a:cs typeface="ＭＳ Ｐゴシック" charset="0"/>
              </a:rPr>
              <a:t>「點陣圖」，</a:t>
            </a:r>
            <a:r>
              <a:rPr lang="en-US" altLang="zh-TW" sz="1200" b="0" i="0" kern="1200" dirty="0">
                <a:solidFill>
                  <a:schemeClr val="tx1"/>
                </a:solidFill>
                <a:effectLst/>
                <a:latin typeface="+mn-lt"/>
                <a:ea typeface="ＭＳ Ｐゴシック" charset="0"/>
                <a:cs typeface="ＭＳ Ｐゴシック" charset="0"/>
              </a:rPr>
              <a:t>windows</a:t>
            </a:r>
            <a:r>
              <a:rPr lang="en-US" altLang="zh-TW" sz="1200" b="0" i="0" kern="1200" baseline="0" dirty="0">
                <a:solidFill>
                  <a:schemeClr val="tx1"/>
                </a:solidFill>
                <a:effectLst/>
                <a:latin typeface="+mn-lt"/>
                <a:ea typeface="ＭＳ Ｐゴシック" charset="0"/>
                <a:cs typeface="ＭＳ Ｐゴシック" charset="0"/>
              </a:rPr>
              <a:t> </a:t>
            </a:r>
            <a:r>
              <a:rPr lang="zh-TW" altLang="en-US" sz="1200" b="0" i="0" kern="1200" baseline="0" dirty="0">
                <a:solidFill>
                  <a:schemeClr val="tx1"/>
                </a:solidFill>
                <a:effectLst/>
                <a:latin typeface="+mn-lt"/>
                <a:ea typeface="ＭＳ Ｐゴシック" charset="0"/>
                <a:cs typeface="ＭＳ Ｐゴシック" charset="0"/>
              </a:rPr>
              <a:t>標準影像格式</a:t>
            </a:r>
            <a:endParaRPr lang="en-US" altLang="zh-TW" sz="1200" b="0" i="0" kern="1200" dirty="0">
              <a:solidFill>
                <a:schemeClr val="tx1"/>
              </a:solidFill>
              <a:effectLst/>
              <a:latin typeface="+mn-lt"/>
              <a:ea typeface="ＭＳ Ｐゴシック" charset="0"/>
              <a:cs typeface="ＭＳ Ｐゴシック"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TW" altLang="zh-TW" sz="1200" b="0" i="0" kern="1200" dirty="0">
                <a:solidFill>
                  <a:schemeClr val="tx1"/>
                </a:solidFill>
                <a:effectLst/>
                <a:latin typeface="+mn-lt"/>
                <a:ea typeface="ＭＳ Ｐゴシック" charset="0"/>
                <a:cs typeface="ＭＳ Ｐゴシック" charset="0"/>
              </a:rPr>
              <a:t>GIF</a:t>
            </a:r>
            <a:r>
              <a:rPr lang="en-US" altLang="zh-TW" sz="1200" b="0" i="0" kern="1200" dirty="0">
                <a:solidFill>
                  <a:schemeClr val="tx1"/>
                </a:solidFill>
                <a:effectLst/>
                <a:latin typeface="+mn-lt"/>
                <a:ea typeface="ＭＳ Ｐゴシック" charset="0"/>
                <a:cs typeface="ＭＳ Ｐゴシック" charset="0"/>
              </a:rPr>
              <a:t>:</a:t>
            </a:r>
            <a:r>
              <a:rPr lang="zh-TW" altLang="en-US" sz="1200" b="0" i="0" kern="1200" dirty="0">
                <a:solidFill>
                  <a:schemeClr val="tx1"/>
                </a:solidFill>
                <a:effectLst/>
                <a:latin typeface="+mn-lt"/>
                <a:ea typeface="ＭＳ Ｐゴシック" charset="0"/>
                <a:cs typeface="ＭＳ Ｐゴシック" charset="0"/>
              </a:rPr>
              <a:t>「</a:t>
            </a:r>
            <a:r>
              <a:rPr lang="zh-TW" altLang="en-US" sz="1200" b="1" i="0" kern="1200" dirty="0">
                <a:solidFill>
                  <a:schemeClr val="tx1"/>
                </a:solidFill>
                <a:effectLst/>
                <a:latin typeface="+mn-lt"/>
                <a:ea typeface="ＭＳ Ｐゴシック" charset="0"/>
                <a:cs typeface="ＭＳ Ｐゴシック" charset="0"/>
              </a:rPr>
              <a:t>圖像互換格式」，可顯示動畫</a:t>
            </a:r>
            <a:endParaRPr lang="en-US" altLang="zh-TW" sz="1200" b="0" i="0" kern="1200" dirty="0">
              <a:solidFill>
                <a:schemeClr val="tx1"/>
              </a:solidFill>
              <a:effectLst/>
              <a:latin typeface="+mn-lt"/>
              <a:ea typeface="ＭＳ Ｐゴシック" charset="0"/>
              <a:cs typeface="ＭＳ Ｐゴシック"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sz="1200" b="0" i="0" kern="1200" dirty="0">
                <a:solidFill>
                  <a:schemeClr val="tx1"/>
                </a:solidFill>
                <a:effectLst/>
                <a:latin typeface="+mn-lt"/>
                <a:ea typeface="ＭＳ Ｐゴシック" charset="0"/>
              </a:rPr>
              <a:t>Jpg:</a:t>
            </a:r>
            <a:r>
              <a:rPr lang="zh-TW" altLang="en-US" sz="1200" b="0" i="0" kern="1200" dirty="0">
                <a:solidFill>
                  <a:schemeClr val="tx1"/>
                </a:solidFill>
                <a:effectLst/>
                <a:latin typeface="+mn-lt"/>
                <a:ea typeface="ＭＳ Ｐゴシック" charset="0"/>
              </a:rPr>
              <a:t>「靜態影像交換格式」</a:t>
            </a:r>
            <a:r>
              <a:rPr lang="en-US" altLang="zh-TW" sz="1200" b="0" i="0" kern="1200" dirty="0">
                <a:solidFill>
                  <a:schemeClr val="tx1"/>
                </a:solidFill>
                <a:effectLst/>
                <a:latin typeface="+mn-lt"/>
                <a:ea typeface="ＭＳ Ｐゴシック" charset="0"/>
              </a:rPr>
              <a:t> </a:t>
            </a:r>
            <a:r>
              <a:rPr lang="zh-TW" altLang="en-US" sz="1200" b="0" i="0" kern="1200" dirty="0">
                <a:solidFill>
                  <a:schemeClr val="tx1"/>
                </a:solidFill>
                <a:effectLst/>
                <a:latin typeface="+mn-lt"/>
                <a:ea typeface="ＭＳ Ｐゴシック" charset="0"/>
              </a:rPr>
              <a:t>體積小，但會失真，數位相機  </a:t>
            </a:r>
            <a:r>
              <a:rPr lang="en-US" altLang="zh-TW" dirty="0"/>
              <a:t>Still shot :</a:t>
            </a:r>
            <a:r>
              <a:rPr lang="zh-TW" altLang="en-US" dirty="0"/>
              <a:t>劇照</a:t>
            </a:r>
            <a:r>
              <a:rPr lang="zh-TW" altLang="en-US" baseline="0" dirty="0"/>
              <a:t>、截圖</a:t>
            </a:r>
            <a:endParaRPr lang="zh-TW" altLang="en-US" dirty="0"/>
          </a:p>
          <a:p>
            <a:r>
              <a:rPr lang="en-US" altLang="zh-TW" sz="1200" b="0" i="0" kern="1200" dirty="0">
                <a:solidFill>
                  <a:schemeClr val="tx1"/>
                </a:solidFill>
                <a:effectLst/>
                <a:latin typeface="+mn-lt"/>
                <a:ea typeface="ＭＳ Ｐゴシック" charset="0"/>
              </a:rPr>
              <a:t>Png:</a:t>
            </a:r>
            <a:r>
              <a:rPr lang="zh-TW" altLang="en-US" sz="1200" b="0" i="0" kern="1200" dirty="0">
                <a:solidFill>
                  <a:schemeClr val="tx1"/>
                </a:solidFill>
                <a:effectLst/>
                <a:latin typeface="+mn-lt"/>
                <a:ea typeface="ＭＳ Ｐゴシック" charset="0"/>
              </a:rPr>
              <a:t>「可攜式網路圖像格式」壓縮不失真，但檔案較大</a:t>
            </a:r>
            <a:endParaRPr lang="en-US" altLang="zh-TW" sz="1200" b="0" i="0" kern="1200" dirty="0">
              <a:solidFill>
                <a:schemeClr val="tx1"/>
              </a:solidFill>
              <a:effectLst/>
              <a:latin typeface="+mn-lt"/>
              <a:ea typeface="ＭＳ Ｐゴシック" charset="0"/>
            </a:endParaRPr>
          </a:p>
          <a:p>
            <a:r>
              <a:rPr lang="en-US" altLang="zh-TW" sz="1200" b="0" i="0" kern="1200" dirty="0">
                <a:solidFill>
                  <a:schemeClr val="tx1"/>
                </a:solidFill>
                <a:effectLst/>
                <a:latin typeface="+mn-lt"/>
                <a:ea typeface="ＭＳ Ｐゴシック" charset="0"/>
              </a:rPr>
              <a:t>Tiff:</a:t>
            </a:r>
            <a:r>
              <a:rPr lang="zh-TW" altLang="en-US" sz="1200" b="0" i="0" kern="1200" dirty="0">
                <a:solidFill>
                  <a:schemeClr val="tx1"/>
                </a:solidFill>
                <a:effectLst/>
                <a:latin typeface="+mn-lt"/>
                <a:ea typeface="ＭＳ Ｐゴシック" charset="0"/>
              </a:rPr>
              <a:t>「</a:t>
            </a:r>
            <a:r>
              <a:rPr lang="zh-TW" altLang="en-US" sz="1200" b="1" i="0" kern="1200" dirty="0">
                <a:solidFill>
                  <a:schemeClr val="tx1"/>
                </a:solidFill>
                <a:effectLst/>
                <a:latin typeface="+mn-lt"/>
                <a:ea typeface="ＭＳ Ｐゴシック" charset="0"/>
                <a:cs typeface="ＭＳ Ｐゴシック" charset="0"/>
              </a:rPr>
              <a:t>標籤圖檔格式」，印刷用</a:t>
            </a:r>
            <a:endParaRPr lang="en-US" altLang="zh-TW" sz="1200" b="0" i="0" kern="1200" dirty="0">
              <a:solidFill>
                <a:schemeClr val="tx1"/>
              </a:solidFill>
              <a:effectLst/>
              <a:latin typeface="+mn-lt"/>
              <a:ea typeface="ＭＳ Ｐゴシック" charset="0"/>
            </a:endParaRPr>
          </a:p>
          <a:p>
            <a:endParaRPr lang="en-US" altLang="zh-TW"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69</a:t>
            </a:fld>
            <a:endParaRPr lang="en-US" altLang="en-US" dirty="0"/>
          </a:p>
        </p:txBody>
      </p:sp>
    </p:spTree>
    <p:extLst>
      <p:ext uri="{BB962C8B-B14F-4D97-AF65-F5344CB8AC3E}">
        <p14:creationId xmlns:p14="http://schemas.microsoft.com/office/powerpoint/2010/main" val="39656624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豐富、活潑</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70</a:t>
            </a:fld>
            <a:endParaRPr lang="en-US" altLang="en-US" dirty="0"/>
          </a:p>
        </p:txBody>
      </p:sp>
    </p:spTree>
    <p:extLst>
      <p:ext uri="{BB962C8B-B14F-4D97-AF65-F5344CB8AC3E}">
        <p14:creationId xmlns:p14="http://schemas.microsoft.com/office/powerpoint/2010/main" val="923034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Infographic </a:t>
            </a:r>
            <a:r>
              <a:rPr lang="zh-TW" altLang="en-US" dirty="0"/>
              <a:t>資訊圖表</a:t>
            </a:r>
            <a:r>
              <a:rPr lang="en-US" altLang="zh-TW" dirty="0"/>
              <a:t>:</a:t>
            </a:r>
            <a:r>
              <a:rPr lang="zh-TW" altLang="en-US" dirty="0"/>
              <a:t>傳遞數據資料</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71</a:t>
            </a:fld>
            <a:endParaRPr lang="en-US" altLang="en-US" dirty="0"/>
          </a:p>
        </p:txBody>
      </p:sp>
    </p:spTree>
    <p:extLst>
      <p:ext uri="{BB962C8B-B14F-4D97-AF65-F5344CB8AC3E}">
        <p14:creationId xmlns:p14="http://schemas.microsoft.com/office/powerpoint/2010/main" val="9124726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TW" altLang="en-US" dirty="0">
                <a:ea typeface="ＭＳ Ｐゴシック" pitchFamily="34" charset="-128"/>
              </a:rPr>
              <a:t>可壓縮</a:t>
            </a:r>
            <a:r>
              <a:rPr lang="en-US" altLang="zh-TW" dirty="0">
                <a:ea typeface="ＭＳ Ｐゴシック" pitchFamily="34" charset="-128"/>
              </a:rPr>
              <a:t>:</a:t>
            </a:r>
            <a:r>
              <a:rPr lang="zh-TW" altLang="en-US" dirty="0">
                <a:ea typeface="ＭＳ Ｐゴシック" pitchFamily="34" charset="-128"/>
              </a:rPr>
              <a:t>刪過高或過低音頻</a:t>
            </a:r>
            <a:endParaRPr lang="en-US" altLang="zh-TW" dirty="0">
              <a:ea typeface="ＭＳ Ｐゴシック" pitchFamily="34" charset="-128"/>
            </a:endParaRPr>
          </a:p>
          <a:p>
            <a:r>
              <a:rPr lang="zh-TW" altLang="en-US" dirty="0">
                <a:ea typeface="ＭＳ Ｐゴシック" pitchFamily="34" charset="-128"/>
              </a:rPr>
              <a:t>音樂播放器</a:t>
            </a:r>
            <a:endParaRPr lang="en-US" altLang="en-US" dirty="0">
              <a:ea typeface="ＭＳ Ｐゴシック" pitchFamily="34" charset="-128"/>
            </a:endParaRPr>
          </a:p>
        </p:txBody>
      </p:sp>
      <p:sp>
        <p:nvSpPr>
          <p:cNvPr id="460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fld id="{19362249-9748-42B6-92E3-B461A86BC29A}" type="slidenum">
              <a:rPr lang="en-US" altLang="en-US" sz="1200"/>
              <a:pPr/>
              <a:t>73</a:t>
            </a:fld>
            <a:endParaRPr lang="en-US" altLang="en-US" sz="1200" dirty="0"/>
          </a:p>
        </p:txBody>
      </p:sp>
    </p:spTree>
    <p:extLst>
      <p:ext uri="{BB962C8B-B14F-4D97-AF65-F5344CB8AC3E}">
        <p14:creationId xmlns:p14="http://schemas.microsoft.com/office/powerpoint/2010/main" val="16513997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TW" sz="1200" dirty="0"/>
              <a:t>ARPANet: (defense)</a:t>
            </a:r>
            <a:r>
              <a:rPr lang="en-US" altLang="zh-TW" sz="1200" b="0" i="0" kern="1200" dirty="0">
                <a:solidFill>
                  <a:schemeClr val="tx1"/>
                </a:solidFill>
                <a:effectLst/>
                <a:latin typeface="+mn-lt"/>
                <a:ea typeface="ＭＳ Ｐゴシック" charset="0"/>
                <a:cs typeface="ＭＳ Ｐゴシック" charset="0"/>
              </a:rPr>
              <a:t>Advanced Research Projects Agency Network (</a:t>
            </a:r>
            <a:r>
              <a:rPr lang="zh-TW" altLang="en-US" sz="1200" b="0" i="0" kern="1200" dirty="0">
                <a:solidFill>
                  <a:schemeClr val="tx1"/>
                </a:solidFill>
                <a:effectLst/>
                <a:latin typeface="+mn-lt"/>
                <a:ea typeface="ＭＳ Ｐゴシック" charset="0"/>
                <a:cs typeface="ＭＳ Ｐゴシック" charset="0"/>
              </a:rPr>
              <a:t>高等研究計劃署網路</a:t>
            </a:r>
            <a:r>
              <a:rPr lang="en-US" altLang="zh-TW" sz="1200" b="0" i="0" kern="1200" dirty="0">
                <a:solidFill>
                  <a:schemeClr val="tx1"/>
                </a:solidFill>
                <a:effectLst/>
                <a:latin typeface="+mn-lt"/>
                <a:ea typeface="ＭＳ Ｐゴシック" charset="0"/>
                <a:cs typeface="ＭＳ Ｐゴシック" charset="0"/>
              </a:rPr>
              <a:t>)</a:t>
            </a:r>
          </a:p>
          <a:p>
            <a:r>
              <a:rPr lang="zh-TW" altLang="en-US" sz="1200" b="0" i="0" kern="1200" dirty="0">
                <a:solidFill>
                  <a:schemeClr val="tx1"/>
                </a:solidFill>
                <a:effectLst/>
                <a:latin typeface="+mn-lt"/>
                <a:ea typeface="ＭＳ Ｐゴシック" charset="0"/>
              </a:rPr>
              <a:t>電腦圖形 平行計算 飛行模擬</a:t>
            </a:r>
            <a:r>
              <a:rPr lang="en-US" altLang="zh-TW" sz="1200" b="0" i="0" kern="1200" dirty="0">
                <a:solidFill>
                  <a:schemeClr val="tx1"/>
                </a:solidFill>
                <a:effectLst/>
                <a:latin typeface="+mn-lt"/>
                <a:ea typeface="ＭＳ Ｐゴシック" charset="0"/>
              </a:rPr>
              <a:t>(</a:t>
            </a:r>
            <a:r>
              <a:rPr lang="zh-TW" altLang="en-US" sz="1200" b="0" i="0" kern="1200" dirty="0">
                <a:solidFill>
                  <a:schemeClr val="tx1"/>
                </a:solidFill>
                <a:effectLst/>
                <a:latin typeface="+mn-lt"/>
                <a:ea typeface="ＭＳ Ｐゴシック" charset="0"/>
              </a:rPr>
              <a:t>戰爭</a:t>
            </a:r>
            <a:r>
              <a:rPr lang="en-US" altLang="zh-TW" sz="1200" b="0" i="0" kern="1200" dirty="0">
                <a:solidFill>
                  <a:schemeClr val="tx1"/>
                </a:solidFill>
                <a:effectLst/>
                <a:latin typeface="+mn-lt"/>
                <a:ea typeface="ＭＳ Ｐゴシック" charset="0"/>
              </a:rPr>
              <a:t>)</a:t>
            </a:r>
            <a:endParaRPr lang="en-US" dirty="0"/>
          </a:p>
        </p:txBody>
      </p:sp>
      <p:sp>
        <p:nvSpPr>
          <p:cNvPr id="4" name="Slide Number Placeholder 3"/>
          <p:cNvSpPr>
            <a:spLocks noGrp="1"/>
          </p:cNvSpPr>
          <p:nvPr>
            <p:ph type="sldNum" sz="quarter" idx="10"/>
          </p:nvPr>
        </p:nvSpPr>
        <p:spPr/>
        <p:txBody>
          <a:bodyPr/>
          <a:lstStyle/>
          <a:p>
            <a:fld id="{9143B143-C6FC-456E-8FE1-F9CFF830DE78}" type="slidenum">
              <a:rPr lang="en-US" altLang="en-US" smtClean="0"/>
              <a:pPr/>
              <a:t>7</a:t>
            </a:fld>
            <a:endParaRPr lang="en-US" altLang="en-US" dirty="0"/>
          </a:p>
        </p:txBody>
      </p:sp>
    </p:spTree>
    <p:extLst>
      <p:ext uri="{BB962C8B-B14F-4D97-AF65-F5344CB8AC3E}">
        <p14:creationId xmlns:p14="http://schemas.microsoft.com/office/powerpoint/2010/main" val="168089108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用電腦模擬</a:t>
            </a:r>
            <a:r>
              <a:rPr lang="en-US" altLang="zh-TW" dirty="0"/>
              <a:t>3d</a:t>
            </a:r>
            <a:r>
              <a:rPr lang="zh-TW" altLang="en-US" dirty="0"/>
              <a:t>環境</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75</a:t>
            </a:fld>
            <a:endParaRPr lang="en-US" altLang="en-US" dirty="0"/>
          </a:p>
        </p:txBody>
      </p:sp>
    </p:spTree>
    <p:extLst>
      <p:ext uri="{BB962C8B-B14F-4D97-AF65-F5344CB8AC3E}">
        <p14:creationId xmlns:p14="http://schemas.microsoft.com/office/powerpoint/2010/main" val="20709303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sz="1200" dirty="0"/>
              <a:t>Gemini 7 space capsule:</a:t>
            </a:r>
            <a:r>
              <a:rPr lang="zh-TW" altLang="zh-TW" sz="1200" b="0" i="0" kern="1200" dirty="0">
                <a:solidFill>
                  <a:schemeClr val="tx1"/>
                </a:solidFill>
                <a:effectLst/>
                <a:latin typeface="+mn-lt"/>
                <a:ea typeface="ＭＳ Ｐゴシック" charset="0"/>
                <a:cs typeface="ＭＳ Ｐゴシック" charset="0"/>
              </a:rPr>
              <a:t>雙子星</a:t>
            </a:r>
            <a:r>
              <a:rPr lang="zh-TW" altLang="en-US" sz="1200" b="0" i="0" kern="1200" dirty="0">
                <a:solidFill>
                  <a:schemeClr val="tx1"/>
                </a:solidFill>
                <a:effectLst/>
                <a:latin typeface="+mn-lt"/>
                <a:ea typeface="ＭＳ Ｐゴシック" charset="0"/>
                <a:cs typeface="ＭＳ Ｐゴシック" charset="0"/>
              </a:rPr>
              <a:t>太空艙</a:t>
            </a:r>
            <a:endParaRPr lang="zh-TW" altLang="zh-TW" sz="1200" b="0" i="0" kern="1200" dirty="0">
              <a:solidFill>
                <a:schemeClr val="tx1"/>
              </a:solidFill>
              <a:effectLst/>
              <a:latin typeface="+mn-lt"/>
              <a:ea typeface="ＭＳ Ｐゴシック" charset="0"/>
              <a:cs typeface="ＭＳ Ｐゴシック" charset="0"/>
            </a:endParaRPr>
          </a:p>
          <a:p>
            <a:r>
              <a:rPr lang="zh-TW" altLang="en-US" dirty="0"/>
              <a:t>史密森航太中心</a:t>
            </a:r>
            <a:endParaRPr lang="en-US" altLang="zh-TW" dirty="0"/>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76</a:t>
            </a:fld>
            <a:endParaRPr lang="en-US" altLang="en-US" dirty="0"/>
          </a:p>
        </p:txBody>
      </p:sp>
    </p:spTree>
    <p:extLst>
      <p:ext uri="{BB962C8B-B14F-4D97-AF65-F5344CB8AC3E}">
        <p14:creationId xmlns:p14="http://schemas.microsoft.com/office/powerpoint/2010/main" val="370552198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外掛程式 </a:t>
            </a:r>
            <a:r>
              <a:rPr lang="en-US" altLang="zh-TW" dirty="0"/>
              <a:t>cookie</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77</a:t>
            </a:fld>
            <a:endParaRPr lang="en-US" altLang="en-US" dirty="0"/>
          </a:p>
        </p:txBody>
      </p:sp>
    </p:spTree>
    <p:extLst>
      <p:ext uri="{BB962C8B-B14F-4D97-AF65-F5344CB8AC3E}">
        <p14:creationId xmlns:p14="http://schemas.microsoft.com/office/powerpoint/2010/main" val="195186606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增加一些所需要的特定功能</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78</a:t>
            </a:fld>
            <a:endParaRPr lang="en-US" altLang="en-US" dirty="0"/>
          </a:p>
        </p:txBody>
      </p:sp>
    </p:spTree>
    <p:extLst>
      <p:ext uri="{BB962C8B-B14F-4D97-AF65-F5344CB8AC3E}">
        <p14:creationId xmlns:p14="http://schemas.microsoft.com/office/powerpoint/2010/main" val="150236943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Email </a:t>
            </a:r>
            <a:r>
              <a:rPr lang="zh-TW" altLang="en-US" dirty="0"/>
              <a:t>軟體</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80</a:t>
            </a:fld>
            <a:endParaRPr lang="en-US" altLang="en-US" dirty="0"/>
          </a:p>
        </p:txBody>
      </p:sp>
    </p:spTree>
    <p:extLst>
      <p:ext uri="{BB962C8B-B14F-4D97-AF65-F5344CB8AC3E}">
        <p14:creationId xmlns:p14="http://schemas.microsoft.com/office/powerpoint/2010/main" val="177395779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寄件者→ 信件傳送</a:t>
            </a:r>
            <a:r>
              <a:rPr lang="en-US" altLang="zh-TW" dirty="0"/>
              <a:t>server(</a:t>
            </a:r>
            <a:r>
              <a:rPr lang="zh-TW" altLang="en-US" dirty="0"/>
              <a:t>內軟體最佳傳送路徑</a:t>
            </a:r>
            <a:r>
              <a:rPr lang="en-US" altLang="zh-TW" dirty="0"/>
              <a:t>)</a:t>
            </a:r>
            <a:r>
              <a:rPr lang="zh-TW" altLang="en-US" dirty="0"/>
              <a:t>→</a:t>
            </a:r>
            <a:r>
              <a:rPr lang="en-US" altLang="zh-TW" dirty="0"/>
              <a:t>routers</a:t>
            </a:r>
            <a:r>
              <a:rPr lang="zh-TW" altLang="en-US" dirty="0"/>
              <a:t> 路由器→信件接收</a:t>
            </a:r>
            <a:r>
              <a:rPr lang="en-US" altLang="zh-TW" dirty="0"/>
              <a:t>server</a:t>
            </a:r>
            <a:r>
              <a:rPr lang="zh-TW" altLang="en-US" dirty="0"/>
              <a:t>→</a:t>
            </a:r>
            <a:r>
              <a:rPr lang="zh-TW" altLang="en-US" baseline="0" dirty="0"/>
              <a:t> 收件者</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81</a:t>
            </a:fld>
            <a:endParaRPr lang="en-US" altLang="en-US" dirty="0"/>
          </a:p>
        </p:txBody>
      </p:sp>
    </p:spTree>
    <p:extLst>
      <p:ext uri="{BB962C8B-B14F-4D97-AF65-F5344CB8AC3E}">
        <p14:creationId xmlns:p14="http://schemas.microsoft.com/office/powerpoint/2010/main" val="203842484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即時 通知線上用客</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82</a:t>
            </a:fld>
            <a:endParaRPr lang="en-US" altLang="en-US" dirty="0"/>
          </a:p>
        </p:txBody>
      </p:sp>
    </p:spTree>
    <p:extLst>
      <p:ext uri="{BB962C8B-B14F-4D97-AF65-F5344CB8AC3E}">
        <p14:creationId xmlns:p14="http://schemas.microsoft.com/office/powerpoint/2010/main" val="264595799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多人聊天</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84</a:t>
            </a:fld>
            <a:endParaRPr lang="en-US" altLang="en-US" dirty="0"/>
          </a:p>
        </p:txBody>
      </p:sp>
    </p:spTree>
    <p:extLst>
      <p:ext uri="{BB962C8B-B14F-4D97-AF65-F5344CB8AC3E}">
        <p14:creationId xmlns:p14="http://schemas.microsoft.com/office/powerpoint/2010/main" val="23867227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TW" sz="1200" b="1" dirty="0"/>
              <a:t>Figure 2-30 </a:t>
            </a:r>
            <a:r>
              <a:rPr lang="en-US" altLang="zh-TW" sz="1200" dirty="0"/>
              <a:t>Users in an online discussion read and reply to other user’s messages</a:t>
            </a:r>
            <a:r>
              <a:rPr lang="en-US" altLang="zh-TW" sz="1200" b="1" dirty="0"/>
              <a:t>. </a:t>
            </a:r>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86</a:t>
            </a:fld>
            <a:endParaRPr lang="en-US" altLang="en-US" dirty="0"/>
          </a:p>
        </p:txBody>
      </p:sp>
    </p:spTree>
    <p:extLst>
      <p:ext uri="{BB962C8B-B14F-4D97-AF65-F5344CB8AC3E}">
        <p14:creationId xmlns:p14="http://schemas.microsoft.com/office/powerpoint/2010/main" val="102703037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87</a:t>
            </a:fld>
            <a:endParaRPr lang="en-US" altLang="en-US" dirty="0"/>
          </a:p>
        </p:txBody>
      </p:sp>
    </p:spTree>
    <p:extLst>
      <p:ext uri="{BB962C8B-B14F-4D97-AF65-F5344CB8AC3E}">
        <p14:creationId xmlns:p14="http://schemas.microsoft.com/office/powerpoint/2010/main" val="1027030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8</a:t>
            </a:fld>
            <a:endParaRPr lang="en-US" altLang="en-US" dirty="0"/>
          </a:p>
        </p:txBody>
      </p:sp>
    </p:spTree>
    <p:extLst>
      <p:ext uri="{BB962C8B-B14F-4D97-AF65-F5344CB8AC3E}">
        <p14:creationId xmlns:p14="http://schemas.microsoft.com/office/powerpoint/2010/main" val="192668705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a:solidFill>
                  <a:schemeClr val="tx1"/>
                </a:solidFill>
                <a:effectLst/>
                <a:latin typeface="+mn-lt"/>
                <a:ea typeface="ＭＳ Ｐゴシック" charset="0"/>
                <a:cs typeface="ＭＳ Ｐゴシック" charset="0"/>
              </a:rPr>
              <a:t>FileZilla</a:t>
            </a:r>
            <a:r>
              <a:rPr lang="zh-TW" altLang="en-US" sz="1200" b="0" i="0" kern="1200" dirty="0">
                <a:solidFill>
                  <a:schemeClr val="tx1"/>
                </a:solidFill>
                <a:effectLst/>
                <a:latin typeface="+mn-lt"/>
                <a:ea typeface="ＭＳ Ｐゴシック" charset="0"/>
                <a:cs typeface="ＭＳ Ｐゴシック" charset="0"/>
              </a:rPr>
              <a:t>是免費、開放原始碼、跨平台且擁有繁體中文界面的</a:t>
            </a:r>
            <a:r>
              <a:rPr lang="en-US" altLang="zh-TW" sz="1200" b="0" i="0" kern="1200" dirty="0">
                <a:solidFill>
                  <a:schemeClr val="tx1"/>
                </a:solidFill>
                <a:effectLst/>
                <a:latin typeface="+mn-lt"/>
                <a:ea typeface="ＭＳ Ｐゴシック" charset="0"/>
                <a:cs typeface="ＭＳ Ｐゴシック" charset="0"/>
              </a:rPr>
              <a:t>FTP</a:t>
            </a:r>
            <a:r>
              <a:rPr lang="zh-TW" altLang="en-US" sz="1200" b="0" i="0" kern="1200" dirty="0">
                <a:solidFill>
                  <a:schemeClr val="tx1"/>
                </a:solidFill>
                <a:effectLst/>
                <a:latin typeface="+mn-lt"/>
                <a:ea typeface="ＭＳ Ｐゴシック" charset="0"/>
                <a:cs typeface="ＭＳ Ｐゴシック" charset="0"/>
              </a:rPr>
              <a:t>檔案傳輸軟體</a:t>
            </a:r>
            <a:endParaRPr lang="en-US" altLang="zh-TW" sz="1200" b="0" i="0" kern="1200" dirty="0">
              <a:solidFill>
                <a:schemeClr val="tx1"/>
              </a:solidFill>
              <a:effectLst/>
              <a:latin typeface="+mn-lt"/>
              <a:ea typeface="ＭＳ Ｐゴシック" charset="0"/>
              <a:cs typeface="ＭＳ Ｐゴシック" charset="0"/>
            </a:endParaRPr>
          </a:p>
          <a:p>
            <a:r>
              <a:rPr lang="en-US" altLang="zh-TW" dirty="0"/>
              <a:t>ftp://2019cs:2019cs@140.112.31.83:12000</a:t>
            </a:r>
          </a:p>
          <a:p>
            <a:r>
              <a:rPr lang="en-US" altLang="zh-TW" sz="1200" b="0" i="0" kern="1200" dirty="0">
                <a:solidFill>
                  <a:schemeClr val="tx1"/>
                </a:solidFill>
                <a:effectLst/>
                <a:latin typeface="+mn-lt"/>
                <a:ea typeface="ＭＳ Ｐゴシック" charset="0"/>
                <a:cs typeface="ＭＳ Ｐゴシック" charset="0"/>
              </a:rPr>
              <a:t>FTP:</a:t>
            </a:r>
            <a:r>
              <a:rPr lang="zh-TW" altLang="en-US" sz="1200" b="0" i="0" kern="1200" dirty="0">
                <a:solidFill>
                  <a:schemeClr val="tx1"/>
                </a:solidFill>
                <a:effectLst/>
                <a:latin typeface="+mn-lt"/>
                <a:ea typeface="ＭＳ Ｐゴシック" charset="0"/>
                <a:cs typeface="ＭＳ Ｐゴシック" charset="0"/>
              </a:rPr>
              <a:t>「主從式架構」協定要運行：一定就要有人開</a:t>
            </a:r>
            <a:r>
              <a:rPr lang="en-US" altLang="zh-TW" sz="1200" b="0" i="0" kern="1200" dirty="0">
                <a:solidFill>
                  <a:schemeClr val="tx1"/>
                </a:solidFill>
                <a:effectLst/>
                <a:latin typeface="+mn-lt"/>
                <a:ea typeface="ＭＳ Ｐゴシック" charset="0"/>
                <a:cs typeface="ＭＳ Ｐゴシック" charset="0"/>
              </a:rPr>
              <a:t>FTP Server</a:t>
            </a:r>
            <a:r>
              <a:rPr lang="zh-TW" altLang="en-US" sz="1200" b="0" i="0" kern="1200" dirty="0">
                <a:solidFill>
                  <a:schemeClr val="tx1"/>
                </a:solidFill>
                <a:effectLst/>
                <a:latin typeface="+mn-lt"/>
                <a:ea typeface="ＭＳ Ｐゴシック" charset="0"/>
                <a:cs typeface="ＭＳ Ｐゴシック" charset="0"/>
              </a:rPr>
              <a:t>，也要有人用</a:t>
            </a:r>
            <a:r>
              <a:rPr lang="en-US" altLang="zh-TW" sz="1200" b="0" i="0" kern="1200" dirty="0">
                <a:solidFill>
                  <a:schemeClr val="tx1"/>
                </a:solidFill>
                <a:effectLst/>
                <a:latin typeface="+mn-lt"/>
                <a:ea typeface="ＭＳ Ｐゴシック" charset="0"/>
                <a:cs typeface="ＭＳ Ｐゴシック" charset="0"/>
              </a:rPr>
              <a:t>FTP Client</a:t>
            </a:r>
            <a:r>
              <a:rPr lang="zh-TW" altLang="en-US" sz="1200" b="0" i="0" kern="1200" dirty="0">
                <a:solidFill>
                  <a:schemeClr val="tx1"/>
                </a:solidFill>
                <a:effectLst/>
                <a:latin typeface="+mn-lt"/>
                <a:ea typeface="ＭＳ Ｐゴシック" charset="0"/>
                <a:cs typeface="ＭＳ Ｐゴシック" charset="0"/>
              </a:rPr>
              <a:t>，唯有這兩組軟體搭配，才能達成</a:t>
            </a:r>
            <a:r>
              <a:rPr lang="en-US" altLang="zh-TW" sz="1200" b="0" i="0" kern="1200" dirty="0">
                <a:solidFill>
                  <a:schemeClr val="tx1"/>
                </a:solidFill>
                <a:effectLst/>
                <a:latin typeface="+mn-lt"/>
                <a:ea typeface="ＭＳ Ｐゴシック" charset="0"/>
                <a:cs typeface="ＭＳ Ｐゴシック" charset="0"/>
              </a:rPr>
              <a:t>FTP</a:t>
            </a:r>
            <a:r>
              <a:rPr lang="zh-TW" altLang="en-US" sz="1200" b="0" i="0" kern="1200" dirty="0">
                <a:solidFill>
                  <a:schemeClr val="tx1"/>
                </a:solidFill>
                <a:effectLst/>
                <a:latin typeface="+mn-lt"/>
                <a:ea typeface="ＭＳ Ｐゴシック" charset="0"/>
                <a:cs typeface="ＭＳ Ｐゴシック" charset="0"/>
              </a:rPr>
              <a:t>檔案傳輸的功效</a:t>
            </a:r>
            <a:r>
              <a:rPr lang="en-US" altLang="zh-TW" sz="1200" b="0" i="0" kern="1200" dirty="0">
                <a:solidFill>
                  <a:schemeClr val="tx1"/>
                </a:solidFill>
                <a:effectLst/>
                <a:latin typeface="+mn-lt"/>
                <a:ea typeface="ＭＳ Ｐゴシック" charset="0"/>
                <a:cs typeface="ＭＳ Ｐゴシック" charset="0"/>
              </a:rPr>
              <a:t>.</a:t>
            </a:r>
            <a:br>
              <a:rPr lang="zh-TW" altLang="en-US" dirty="0"/>
            </a:b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88</a:t>
            </a:fld>
            <a:endParaRPr lang="en-US" altLang="en-US" dirty="0"/>
          </a:p>
        </p:txBody>
      </p:sp>
    </p:spTree>
    <p:extLst>
      <p:ext uri="{BB962C8B-B14F-4D97-AF65-F5344CB8AC3E}">
        <p14:creationId xmlns:p14="http://schemas.microsoft.com/office/powerpoint/2010/main" val="420465261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花店部洛客、用</a:t>
            </a:r>
            <a:r>
              <a:rPr lang="en-US" altLang="zh-TW" dirty="0"/>
              <a:t>wiki</a:t>
            </a:r>
            <a:r>
              <a:rPr lang="zh-TW" altLang="en-US" dirty="0"/>
              <a:t>查花語、登入部洛閣管理系統來寫</a:t>
            </a:r>
            <a:endParaRPr lang="en-US" altLang="zh-TW" dirty="0"/>
          </a:p>
          <a:p>
            <a:r>
              <a:rPr lang="en-US" altLang="zh-TW" dirty="0"/>
              <a:t>?</a:t>
            </a:r>
            <a:r>
              <a:rPr lang="zh-TW" altLang="en-US" dirty="0"/>
              <a:t>查</a:t>
            </a:r>
            <a:r>
              <a:rPr lang="en-US" altLang="zh-TW" dirty="0"/>
              <a:t>wiki</a:t>
            </a:r>
            <a:r>
              <a:rPr lang="en-US" altLang="zh-TW" baseline="0" dirty="0"/>
              <a:t> </a:t>
            </a:r>
            <a:r>
              <a:rPr lang="zh-TW" altLang="en-US" baseline="0" dirty="0"/>
              <a:t>的責任？ 聽信</a:t>
            </a:r>
            <a:r>
              <a:rPr lang="en-US" altLang="zh-TW" baseline="0" dirty="0"/>
              <a:t>blogger?</a:t>
            </a:r>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89</a:t>
            </a:fld>
            <a:endParaRPr lang="en-US" altLang="en-US" dirty="0"/>
          </a:p>
        </p:txBody>
      </p:sp>
    </p:spTree>
    <p:extLst>
      <p:ext uri="{BB962C8B-B14F-4D97-AF65-F5344CB8AC3E}">
        <p14:creationId xmlns:p14="http://schemas.microsoft.com/office/powerpoint/2010/main" val="337493446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用線上定期付貸款，要注意什麼</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90</a:t>
            </a:fld>
            <a:endParaRPr lang="en-US" altLang="en-US" dirty="0"/>
          </a:p>
        </p:txBody>
      </p:sp>
    </p:spTree>
    <p:extLst>
      <p:ext uri="{BB962C8B-B14F-4D97-AF65-F5344CB8AC3E}">
        <p14:creationId xmlns:p14="http://schemas.microsoft.com/office/powerpoint/2010/main" val="428728298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網路上找到作業答案</a:t>
            </a:r>
            <a:endParaRPr lang="en-US" altLang="zh-TW" dirty="0"/>
          </a:p>
          <a:p>
            <a:r>
              <a:rPr lang="zh-TW" altLang="en-US" dirty="0"/>
              <a:t>倫理問題</a:t>
            </a:r>
            <a:r>
              <a:rPr lang="en-US" altLang="zh-TW" dirty="0"/>
              <a:t>: </a:t>
            </a:r>
            <a:r>
              <a:rPr lang="zh-TW" altLang="en-US"/>
              <a:t>上傳答案，使用答案</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91</a:t>
            </a:fld>
            <a:endParaRPr lang="en-US" altLang="en-US" dirty="0"/>
          </a:p>
        </p:txBody>
      </p:sp>
    </p:spTree>
    <p:extLst>
      <p:ext uri="{BB962C8B-B14F-4D97-AF65-F5344CB8AC3E}">
        <p14:creationId xmlns:p14="http://schemas.microsoft.com/office/powerpoint/2010/main" val="250118592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92</a:t>
            </a:fld>
            <a:endParaRPr lang="en-US" altLang="en-US" dirty="0"/>
          </a:p>
        </p:txBody>
      </p:sp>
    </p:spTree>
    <p:extLst>
      <p:ext uri="{BB962C8B-B14F-4D97-AF65-F5344CB8AC3E}">
        <p14:creationId xmlns:p14="http://schemas.microsoft.com/office/powerpoint/2010/main" val="57954016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Plan Design</a:t>
            </a:r>
            <a:r>
              <a:rPr lang="en-US" altLang="zh-TW" baseline="0" dirty="0"/>
              <a:t> Create Host Maintain</a:t>
            </a:r>
          </a:p>
          <a:p>
            <a:r>
              <a:rPr lang="en-US" altLang="zh-TW" baseline="0" dirty="0"/>
              <a:t>32 128</a:t>
            </a:r>
          </a:p>
          <a:p>
            <a:r>
              <a:rPr lang="en-US" altLang="zh-TW" dirty="0"/>
              <a:t>URL</a:t>
            </a:r>
          </a:p>
          <a:p>
            <a:r>
              <a:rPr lang="en-US" altLang="zh-TW" dirty="0"/>
              <a:t>DNS server</a:t>
            </a:r>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95</a:t>
            </a:fld>
            <a:endParaRPr lang="en-US" altLang="en-US" dirty="0"/>
          </a:p>
        </p:txBody>
      </p:sp>
    </p:spTree>
    <p:extLst>
      <p:ext uri="{BB962C8B-B14F-4D97-AF65-F5344CB8AC3E}">
        <p14:creationId xmlns:p14="http://schemas.microsoft.com/office/powerpoint/2010/main" val="75710587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97</a:t>
            </a:fld>
            <a:endParaRPr lang="en-US" altLang="en-US" dirty="0"/>
          </a:p>
        </p:txBody>
      </p:sp>
    </p:spTree>
    <p:extLst>
      <p:ext uri="{BB962C8B-B14F-4D97-AF65-F5344CB8AC3E}">
        <p14:creationId xmlns:p14="http://schemas.microsoft.com/office/powerpoint/2010/main" val="4264113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9143B143-C6FC-456E-8FE1-F9CFF830DE78}" type="slidenum">
              <a:rPr lang="en-US" altLang="en-US" smtClean="0"/>
              <a:pPr/>
              <a:t>13</a:t>
            </a:fld>
            <a:endParaRPr lang="en-US" altLang="en-US" dirty="0"/>
          </a:p>
        </p:txBody>
      </p:sp>
    </p:spTree>
    <p:extLst>
      <p:ext uri="{BB962C8B-B14F-4D97-AF65-F5344CB8AC3E}">
        <p14:creationId xmlns:p14="http://schemas.microsoft.com/office/powerpoint/2010/main" val="2470914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先講連網的基本概念</a:t>
            </a:r>
            <a:endParaRPr lang="en-US" altLang="zh-TW" dirty="0"/>
          </a:p>
          <a:p>
            <a:r>
              <a:rPr lang="en-US" altLang="zh-TW" dirty="0"/>
              <a:t>1.</a:t>
            </a:r>
            <a:r>
              <a:rPr lang="zh-TW" altLang="en-US" dirty="0"/>
              <a:t>電纜</a:t>
            </a:r>
            <a:endParaRPr lang="en-US" altLang="zh-TW" dirty="0"/>
          </a:p>
          <a:p>
            <a:r>
              <a:rPr lang="en-US" altLang="zh-TW" dirty="0"/>
              <a:t>2.</a:t>
            </a:r>
            <a:r>
              <a:rPr lang="zh-TW" altLang="en-US" dirty="0"/>
              <a:t>數據機</a:t>
            </a:r>
            <a:endParaRPr lang="en-US" altLang="zh-TW"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14</a:t>
            </a:fld>
            <a:endParaRPr lang="en-US" altLang="en-US" dirty="0"/>
          </a:p>
        </p:txBody>
      </p:sp>
    </p:spTree>
    <p:extLst>
      <p:ext uri="{BB962C8B-B14F-4D97-AF65-F5344CB8AC3E}">
        <p14:creationId xmlns:p14="http://schemas.microsoft.com/office/powerpoint/2010/main" val="2766288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ＭＳ Ｐゴシック" charset="0"/>
                <a:cs typeface="ＭＳ Ｐゴシック" charset="0"/>
              </a:rPr>
              <a:t>Cable Internet</a:t>
            </a:r>
            <a:r>
              <a:rPr lang="en-US" altLang="zh-TW" sz="1200" b="1" kern="1200" baseline="0" dirty="0">
                <a:solidFill>
                  <a:schemeClr val="tx1"/>
                </a:solidFill>
                <a:effectLst/>
                <a:latin typeface="+mn-lt"/>
                <a:ea typeface="ＭＳ Ｐゴシック" charset="0"/>
                <a:cs typeface="ＭＳ Ｐゴシック" charset="0"/>
              </a:rPr>
              <a:t> service:</a:t>
            </a:r>
            <a:r>
              <a:rPr lang="zh-TW" altLang="en-US" sz="1200" b="1" kern="1200" baseline="0" dirty="0">
                <a:solidFill>
                  <a:schemeClr val="tx1"/>
                </a:solidFill>
                <a:effectLst/>
                <a:latin typeface="+mn-lt"/>
                <a:ea typeface="ＭＳ Ｐゴシック" charset="0"/>
                <a:cs typeface="ＭＳ Ｐゴシック" charset="0"/>
              </a:rPr>
              <a:t>接有線電視</a:t>
            </a:r>
            <a:endParaRPr lang="en-US" altLang="zh-TW" sz="1200" b="1" kern="1200" dirty="0">
              <a:solidFill>
                <a:schemeClr val="tx1"/>
              </a:solidFill>
              <a:effectLst/>
              <a:latin typeface="+mn-lt"/>
              <a:ea typeface="ＭＳ Ｐゴシック" charset="0"/>
              <a:cs typeface="ＭＳ Ｐゴシック" charset="0"/>
            </a:endParaRPr>
          </a:p>
          <a:p>
            <a:r>
              <a:rPr lang="en-US" altLang="zh-TW" sz="1200" b="1" kern="1200" dirty="0">
                <a:solidFill>
                  <a:schemeClr val="tx1"/>
                </a:solidFill>
                <a:effectLst/>
                <a:latin typeface="+mn-lt"/>
                <a:ea typeface="ＭＳ Ｐゴシック" charset="0"/>
                <a:cs typeface="ＭＳ Ｐゴシック" charset="0"/>
              </a:rPr>
              <a:t>DSL:</a:t>
            </a:r>
            <a:r>
              <a:rPr lang="zh-TW" altLang="en-US" sz="1200" b="1" kern="1200" dirty="0">
                <a:solidFill>
                  <a:schemeClr val="tx1"/>
                </a:solidFill>
                <a:effectLst/>
                <a:latin typeface="+mn-lt"/>
                <a:ea typeface="ＭＳ Ｐゴシック" charset="0"/>
                <a:cs typeface="ＭＳ Ｐゴシック" charset="0"/>
              </a:rPr>
              <a:t>數位用戶迴路，接電話線</a:t>
            </a:r>
            <a:endParaRPr lang="en-US" altLang="zh-TW" sz="1200" b="1" kern="1200" dirty="0">
              <a:solidFill>
                <a:schemeClr val="tx1"/>
              </a:solidFill>
              <a:effectLst/>
              <a:latin typeface="+mn-lt"/>
              <a:ea typeface="ＭＳ Ｐゴシック" charset="0"/>
              <a:cs typeface="ＭＳ Ｐゴシック" charset="0"/>
            </a:endParaRPr>
          </a:p>
          <a:p>
            <a:r>
              <a:rPr lang="en-US" altLang="zh-TW" sz="1200" b="1" kern="1200" dirty="0">
                <a:solidFill>
                  <a:schemeClr val="tx1"/>
                </a:solidFill>
                <a:effectLst/>
                <a:latin typeface="+mn-lt"/>
                <a:ea typeface="ＭＳ Ｐゴシック" charset="0"/>
                <a:cs typeface="ＭＳ Ｐゴシック" charset="0"/>
              </a:rPr>
              <a:t>Fttp:</a:t>
            </a:r>
            <a:r>
              <a:rPr lang="zh-TW" altLang="en-US" sz="1200" b="0" i="0" kern="1200" dirty="0">
                <a:solidFill>
                  <a:schemeClr val="tx1"/>
                </a:solidFill>
                <a:effectLst/>
                <a:latin typeface="+mn-lt"/>
                <a:ea typeface="ＭＳ Ｐゴシック" charset="0"/>
                <a:cs typeface="ＭＳ Ｐゴシック" charset="0"/>
              </a:rPr>
              <a:t>光纖到房屋</a:t>
            </a:r>
            <a:r>
              <a:rPr lang="en-US" altLang="zh-TW" sz="1200" b="0" i="0" kern="1200" dirty="0">
                <a:solidFill>
                  <a:schemeClr val="tx1"/>
                </a:solidFill>
                <a:effectLst/>
                <a:latin typeface="+mn-lt"/>
                <a:ea typeface="ＭＳ Ｐゴシック" charset="0"/>
                <a:cs typeface="ＭＳ Ｐゴシック" charset="0"/>
              </a:rPr>
              <a:t>(fttx</a:t>
            </a:r>
            <a:r>
              <a:rPr lang="zh-TW" altLang="en-US" sz="1200" b="0" i="0" kern="1200" dirty="0">
                <a:solidFill>
                  <a:schemeClr val="tx1"/>
                </a:solidFill>
                <a:effectLst/>
                <a:latin typeface="+mn-lt"/>
                <a:ea typeface="ＭＳ Ｐゴシック" charset="0"/>
                <a:cs typeface="ＭＳ Ｐゴシック" charset="0"/>
              </a:rPr>
              <a:t>之一</a:t>
            </a:r>
            <a:r>
              <a:rPr lang="en-US" altLang="zh-TW" sz="1200" b="0" i="0" kern="1200" dirty="0">
                <a:solidFill>
                  <a:schemeClr val="tx1"/>
                </a:solidFill>
                <a:effectLst/>
                <a:latin typeface="+mn-lt"/>
                <a:ea typeface="ＭＳ Ｐゴシック" charset="0"/>
                <a:cs typeface="ＭＳ Ｐゴシック" charset="0"/>
              </a:rPr>
              <a:t>)</a:t>
            </a:r>
            <a:r>
              <a:rPr lang="zh-TW" altLang="en-US" sz="1200" b="0" i="0" kern="1200" dirty="0">
                <a:solidFill>
                  <a:schemeClr val="tx1"/>
                </a:solidFill>
                <a:effectLst/>
                <a:latin typeface="+mn-lt"/>
                <a:ea typeface="ＭＳ Ｐゴシック" charset="0"/>
                <a:cs typeface="ＭＳ Ｐゴシック" charset="0"/>
              </a:rPr>
              <a:t>，再轉銅纜</a:t>
            </a:r>
            <a:endParaRPr lang="en-US" altLang="zh-TW" sz="1200" b="1" kern="1200" dirty="0">
              <a:solidFill>
                <a:schemeClr val="tx1"/>
              </a:solidFill>
              <a:effectLst/>
              <a:latin typeface="+mn-lt"/>
              <a:ea typeface="ＭＳ Ｐゴシック" charset="0"/>
              <a:cs typeface="ＭＳ Ｐゴシック" charset="0"/>
            </a:endParaRPr>
          </a:p>
          <a:p>
            <a:r>
              <a:rPr lang="en-US" altLang="zh-TW" sz="1200" b="1" kern="1200" dirty="0">
                <a:solidFill>
                  <a:schemeClr val="tx1"/>
                </a:solidFill>
                <a:effectLst/>
                <a:latin typeface="+mn-lt"/>
                <a:ea typeface="ＭＳ Ｐゴシック" charset="0"/>
                <a:cs typeface="ＭＳ Ｐゴシック" charset="0"/>
              </a:rPr>
              <a:t>wifi</a:t>
            </a:r>
            <a:r>
              <a:rPr lang="zh-TW" altLang="en-US" sz="1200" b="1" kern="1200" dirty="0">
                <a:solidFill>
                  <a:schemeClr val="tx1"/>
                </a:solidFill>
                <a:effectLst/>
                <a:latin typeface="+mn-lt"/>
                <a:ea typeface="ＭＳ Ｐゴシック" charset="0"/>
                <a:cs typeface="ＭＳ Ｐゴシック" charset="0"/>
              </a:rPr>
              <a:t> 無線保真，其實原名稱並不是任何字的簡稱</a:t>
            </a:r>
            <a:endParaRPr lang="en-US" altLang="zh-TW" sz="1200" b="1" kern="1200" dirty="0">
              <a:solidFill>
                <a:schemeClr val="tx1"/>
              </a:solidFill>
              <a:effectLst/>
              <a:latin typeface="+mn-lt"/>
              <a:ea typeface="ＭＳ Ｐゴシック" charset="0"/>
              <a:cs typeface="ＭＳ Ｐゴシック" charset="0"/>
            </a:endParaRPr>
          </a:p>
          <a:p>
            <a:r>
              <a:rPr lang="zh-TW" altLang="en-US" sz="1200" b="1" kern="1200" dirty="0">
                <a:solidFill>
                  <a:schemeClr val="tx1"/>
                </a:solidFill>
                <a:effectLst/>
                <a:latin typeface="+mn-lt"/>
                <a:ea typeface="ＭＳ Ｐゴシック" charset="0"/>
                <a:cs typeface="ＭＳ Ｐゴシック" charset="0"/>
              </a:rPr>
              <a:t>現在大多是 </a:t>
            </a:r>
            <a:r>
              <a:rPr lang="en-US" altLang="zh-TW" sz="1200" b="1" kern="1200" dirty="0">
                <a:solidFill>
                  <a:schemeClr val="tx1"/>
                </a:solidFill>
                <a:effectLst/>
                <a:latin typeface="+mn-lt"/>
                <a:ea typeface="ＭＳ Ｐゴシック" charset="0"/>
                <a:cs typeface="ＭＳ Ｐゴシック" charset="0"/>
              </a:rPr>
              <a:t>broadband connection, </a:t>
            </a:r>
            <a:r>
              <a:rPr lang="zh-TW" altLang="en-US" sz="1200" b="1" kern="1200" dirty="0">
                <a:solidFill>
                  <a:schemeClr val="tx1"/>
                </a:solidFill>
                <a:effectLst/>
                <a:latin typeface="+mn-lt"/>
                <a:ea typeface="ＭＳ Ｐゴシック" charset="0"/>
                <a:cs typeface="ＭＳ Ｐゴシック" charset="0"/>
              </a:rPr>
              <a:t>有別於</a:t>
            </a:r>
            <a:r>
              <a:rPr lang="en-US" altLang="zh-TW" sz="1200" b="1" kern="1200" dirty="0">
                <a:solidFill>
                  <a:schemeClr val="tx1"/>
                </a:solidFill>
                <a:effectLst/>
                <a:latin typeface="+mn-lt"/>
                <a:ea typeface="ＭＳ Ｐゴシック" charset="0"/>
                <a:cs typeface="ＭＳ Ｐゴシック" charset="0"/>
              </a:rPr>
              <a:t>dial-up</a:t>
            </a:r>
            <a:r>
              <a:rPr lang="en-US" altLang="zh-TW" sz="1200" b="1" kern="1200" baseline="0" dirty="0">
                <a:solidFill>
                  <a:schemeClr val="tx1"/>
                </a:solidFill>
                <a:effectLst/>
                <a:latin typeface="+mn-lt"/>
                <a:ea typeface="ＭＳ Ｐゴシック" charset="0"/>
                <a:cs typeface="ＭＳ Ｐゴシック" charset="0"/>
              </a:rPr>
              <a:t> connection :</a:t>
            </a:r>
            <a:r>
              <a:rPr lang="zh-TW" altLang="en-US" sz="1200" b="1" kern="1200" baseline="0" dirty="0">
                <a:solidFill>
                  <a:schemeClr val="tx1"/>
                </a:solidFill>
                <a:effectLst/>
                <a:latin typeface="+mn-lt"/>
                <a:ea typeface="ＭＳ Ｐゴシック" charset="0"/>
                <a:cs typeface="ＭＳ Ｐゴシック" charset="0"/>
              </a:rPr>
              <a:t>播接</a:t>
            </a:r>
            <a:r>
              <a:rPr lang="en-US" altLang="zh-TW" sz="1200" b="1" kern="1200" baseline="0" dirty="0">
                <a:solidFill>
                  <a:schemeClr val="tx1"/>
                </a:solidFill>
                <a:effectLst/>
                <a:latin typeface="+mn-lt"/>
                <a:ea typeface="ＭＳ Ｐゴシック" charset="0"/>
                <a:cs typeface="ＭＳ Ｐゴシック" charset="0"/>
              </a:rPr>
              <a:t>(</a:t>
            </a:r>
            <a:r>
              <a:rPr lang="zh-TW" altLang="en-US" sz="1200" b="1" kern="1200" baseline="0" dirty="0">
                <a:solidFill>
                  <a:schemeClr val="tx1"/>
                </a:solidFill>
                <a:effectLst/>
                <a:latin typeface="+mn-lt"/>
                <a:ea typeface="ＭＳ Ｐゴシック" charset="0"/>
                <a:cs typeface="ＭＳ Ｐゴシック" charset="0"/>
              </a:rPr>
              <a:t>慢</a:t>
            </a:r>
            <a:r>
              <a:rPr lang="en-US" altLang="zh-TW" sz="1200" b="1" kern="1200" baseline="0" dirty="0">
                <a:solidFill>
                  <a:schemeClr val="tx1"/>
                </a:solidFill>
                <a:effectLst/>
                <a:latin typeface="+mn-lt"/>
                <a:ea typeface="ＭＳ Ｐゴシック" charset="0"/>
                <a:cs typeface="ＭＳ Ｐゴシック" charset="0"/>
              </a:rPr>
              <a:t>)</a:t>
            </a:r>
            <a:endParaRPr lang="en-US" altLang="zh-TW" sz="1200" b="1" kern="1200" dirty="0">
              <a:solidFill>
                <a:schemeClr val="tx1"/>
              </a:solidFill>
              <a:effectLst/>
              <a:latin typeface="+mn-lt"/>
              <a:ea typeface="ＭＳ Ｐゴシック" charset="0"/>
              <a:cs typeface="ＭＳ Ｐゴシック" charset="0"/>
            </a:endParaRPr>
          </a:p>
          <a:p>
            <a:endParaRPr lang="zh-TW" altLang="en-US" dirty="0"/>
          </a:p>
        </p:txBody>
      </p:sp>
      <p:sp>
        <p:nvSpPr>
          <p:cNvPr id="4" name="投影片編號版面配置區 3"/>
          <p:cNvSpPr>
            <a:spLocks noGrp="1"/>
          </p:cNvSpPr>
          <p:nvPr>
            <p:ph type="sldNum" sz="quarter" idx="10"/>
          </p:nvPr>
        </p:nvSpPr>
        <p:spPr/>
        <p:txBody>
          <a:bodyPr/>
          <a:lstStyle/>
          <a:p>
            <a:fld id="{9143B143-C6FC-456E-8FE1-F9CFF830DE78}" type="slidenum">
              <a:rPr lang="en-US" altLang="en-US" smtClean="0"/>
              <a:pPr/>
              <a:t>15</a:t>
            </a:fld>
            <a:endParaRPr lang="en-US" altLang="en-US" dirty="0"/>
          </a:p>
        </p:txBody>
      </p:sp>
    </p:spTree>
    <p:extLst>
      <p:ext uri="{BB962C8B-B14F-4D97-AF65-F5344CB8AC3E}">
        <p14:creationId xmlns:p14="http://schemas.microsoft.com/office/powerpoint/2010/main" val="3873918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hapter Opener">
    <p:spTree>
      <p:nvGrpSpPr>
        <p:cNvPr id="1" name=""/>
        <p:cNvGrpSpPr/>
        <p:nvPr/>
      </p:nvGrpSpPr>
      <p:grpSpPr>
        <a:xfrm>
          <a:off x="0" y="0"/>
          <a:ext cx="0" cy="0"/>
          <a:chOff x="0" y="0"/>
          <a:chExt cx="0" cy="0"/>
        </a:xfrm>
      </p:grpSpPr>
      <p:sp>
        <p:nvSpPr>
          <p:cNvPr id="8" name="Rectangle 7"/>
          <p:cNvSpPr/>
          <p:nvPr/>
        </p:nvSpPr>
        <p:spPr bwMode="white">
          <a:xfrm>
            <a:off x="0" y="0"/>
            <a:ext cx="9144000" cy="1371600"/>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2" name="Rectangle 11"/>
          <p:cNvSpPr/>
          <p:nvPr/>
        </p:nvSpPr>
        <p:spPr bwMode="white">
          <a:xfrm>
            <a:off x="-7938" y="6248400"/>
            <a:ext cx="9161463" cy="630238"/>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1" name="Title 10"/>
          <p:cNvSpPr>
            <a:spLocks noGrp="1"/>
          </p:cNvSpPr>
          <p:nvPr>
            <p:ph type="title"/>
          </p:nvPr>
        </p:nvSpPr>
        <p:spPr>
          <a:xfrm>
            <a:off x="457200" y="228600"/>
            <a:ext cx="8229600" cy="622828"/>
          </a:xfrm>
          <a:solidFill>
            <a:srgbClr val="8A288F"/>
          </a:solidFill>
        </p:spPr>
        <p:txBody>
          <a:bodyPr anchor="t">
            <a:noAutofit/>
          </a:bodyPr>
          <a:lstStyle>
            <a:lvl1pPr>
              <a:defRPr sz="3600">
                <a:latin typeface="Arial" pitchFamily="34" charset="0"/>
                <a:ea typeface="Verdana" pitchFamily="34" charset="0"/>
                <a:cs typeface="Arial" pitchFamily="34" charset="0"/>
              </a:defRPr>
            </a:lvl1pPr>
          </a:lstStyle>
          <a:p>
            <a:r>
              <a:rPr lang="en-US"/>
              <a:t>Click to edit Master title style</a:t>
            </a:r>
            <a:endParaRPr lang="en-US" dirty="0"/>
          </a:p>
        </p:txBody>
      </p:sp>
      <p:sp>
        <p:nvSpPr>
          <p:cNvPr id="7" name="Content Placeholder 6"/>
          <p:cNvSpPr>
            <a:spLocks noGrp="1"/>
          </p:cNvSpPr>
          <p:nvPr>
            <p:ph type="body" sz="quarter" idx="13"/>
          </p:nvPr>
        </p:nvSpPr>
        <p:spPr>
          <a:xfrm>
            <a:off x="457200" y="816430"/>
            <a:ext cx="8229600" cy="478970"/>
          </a:xfrm>
        </p:spPr>
        <p:txBody>
          <a:bodyPr>
            <a:noAutofit/>
          </a:bodyPr>
          <a:lstStyle>
            <a:lvl1pPr marL="0" indent="0">
              <a:spcBef>
                <a:spcPts val="0"/>
              </a:spcBef>
              <a:buNone/>
              <a:defRPr sz="2400">
                <a:solidFill>
                  <a:schemeClr val="bg1"/>
                </a:solidFill>
                <a:latin typeface="Arial" pitchFamily="34" charset="0"/>
                <a:ea typeface="Verdana" pitchFamily="34" charset="0"/>
                <a:cs typeface="Arial" pitchFamily="34" charset="0"/>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a:t>Click to edit Master text styles</a:t>
            </a:r>
          </a:p>
        </p:txBody>
      </p:sp>
      <p:sp>
        <p:nvSpPr>
          <p:cNvPr id="9" name="Text Placeholder 8"/>
          <p:cNvSpPr>
            <a:spLocks noGrp="1"/>
          </p:cNvSpPr>
          <p:nvPr>
            <p:ph type="body" sz="quarter" idx="14"/>
          </p:nvPr>
        </p:nvSpPr>
        <p:spPr>
          <a:xfrm>
            <a:off x="5029200" y="1600201"/>
            <a:ext cx="3657600" cy="1600199"/>
          </a:xfrm>
        </p:spPr>
        <p:txBody>
          <a:bodyPr anchor="b">
            <a:noAutofit/>
          </a:bodyPr>
          <a:lstStyle>
            <a:lvl1pPr marL="0" indent="0">
              <a:spcBef>
                <a:spcPts val="0"/>
              </a:spcBef>
              <a:buNone/>
              <a:defRPr sz="4400" baseline="0">
                <a:latin typeface="Arial" pitchFamily="34" charset="0"/>
                <a:ea typeface="Verdana" pitchFamily="34" charset="0"/>
                <a:cs typeface="Arial" pitchFamily="34" charset="0"/>
              </a:defRPr>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a:t>Click to edit Master text styles</a:t>
            </a:r>
          </a:p>
        </p:txBody>
      </p:sp>
      <p:sp>
        <p:nvSpPr>
          <p:cNvPr id="10" name="Text Placeholder 8"/>
          <p:cNvSpPr>
            <a:spLocks noGrp="1"/>
          </p:cNvSpPr>
          <p:nvPr>
            <p:ph type="body" sz="quarter" idx="15"/>
          </p:nvPr>
        </p:nvSpPr>
        <p:spPr>
          <a:xfrm>
            <a:off x="5029200" y="3200400"/>
            <a:ext cx="3657600" cy="2925763"/>
          </a:xfrm>
        </p:spPr>
        <p:txBody>
          <a:bodyPr>
            <a:noAutofit/>
          </a:bodyPr>
          <a:lstStyle>
            <a:lvl1pPr marL="0" indent="0">
              <a:spcBef>
                <a:spcPts val="0"/>
              </a:spcBef>
              <a:buNone/>
              <a:defRPr sz="2800">
                <a:latin typeface="Arial" pitchFamily="34" charset="0"/>
                <a:ea typeface="Verdana" pitchFamily="34" charset="0"/>
                <a:cs typeface="Arial" pitchFamily="34" charset="0"/>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a:t>Click to edit Master text styles</a:t>
            </a:r>
          </a:p>
        </p:txBody>
      </p:sp>
      <p:sp>
        <p:nvSpPr>
          <p:cNvPr id="5" name="Content Placeholder 4"/>
          <p:cNvSpPr>
            <a:spLocks noGrp="1"/>
          </p:cNvSpPr>
          <p:nvPr>
            <p:ph sz="quarter" idx="16"/>
          </p:nvPr>
        </p:nvSpPr>
        <p:spPr>
          <a:xfrm>
            <a:off x="1600200" y="6285230"/>
            <a:ext cx="7543800" cy="572770"/>
          </a:xfrm>
          <a:solidFill>
            <a:srgbClr val="8A288F"/>
          </a:solidFill>
        </p:spPr>
        <p:txBody>
          <a:bodyPr>
            <a:noAutofit/>
          </a:bodyPr>
          <a:lstStyle>
            <a:lvl1pPr algn="ctr">
              <a:defRPr sz="1100">
                <a:latin typeface="Arial" pitchFamily="34" charset="0"/>
                <a:cs typeface="Arial" pitchFamily="34" charset="0"/>
              </a:defRPr>
            </a:lvl1pPr>
            <a:lvl2pPr>
              <a:defRPr sz="1100">
                <a:latin typeface="Arial" pitchFamily="34" charset="0"/>
                <a:cs typeface="Arial" pitchFamily="34" charset="0"/>
              </a:defRPr>
            </a:lvl2pPr>
            <a:lvl3pPr>
              <a:defRPr sz="1100">
                <a:latin typeface="Arial" pitchFamily="34" charset="0"/>
                <a:cs typeface="Arial" pitchFamily="34" charset="0"/>
              </a:defRPr>
            </a:lvl3pPr>
            <a:lvl4pPr>
              <a:defRPr sz="1100">
                <a:latin typeface="Arial" pitchFamily="34" charset="0"/>
                <a:cs typeface="Arial" pitchFamily="34" charset="0"/>
              </a:defRPr>
            </a:lvl4pPr>
            <a:lvl5pPr>
              <a:defRPr sz="1100">
                <a:latin typeface="Arial" pitchFamily="34" charset="0"/>
                <a:cs typeface="Arial" pitchFamily="34" charset="0"/>
              </a:defRPr>
            </a:lvl5pPr>
          </a:lstStyle>
          <a:p>
            <a:pPr lvl="0"/>
            <a:r>
              <a:rPr lang="en-US"/>
              <a:t>Click to edit Master text styles</a:t>
            </a:r>
          </a:p>
        </p:txBody>
      </p:sp>
    </p:spTree>
    <p:extLst>
      <p:ext uri="{BB962C8B-B14F-4D97-AF65-F5344CB8AC3E}">
        <p14:creationId xmlns:p14="http://schemas.microsoft.com/office/powerpoint/2010/main" val="2321533556"/>
      </p:ext>
    </p:extLst>
  </p:cSld>
  <p:clrMapOvr>
    <a:masterClrMapping/>
  </p:clrMapOvr>
  <p:transition spd="slow"/>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 y="27709"/>
            <a:ext cx="9052560" cy="1039091"/>
          </a:xfrm>
          <a:solidFill>
            <a:srgbClr val="8A288F"/>
          </a:solidFill>
        </p:spPr>
        <p:txBody>
          <a:bodyPr>
            <a:normAutofit/>
          </a:bodyPr>
          <a:lstStyle>
            <a:lvl1pPr algn="ctr">
              <a:defRPr sz="3600">
                <a:latin typeface="Arial" pitchFamily="34" charset="0"/>
                <a:ea typeface="Verdana"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buClr>
                <a:srgbClr val="8A288F"/>
              </a:buClr>
              <a:buSzPct val="100000"/>
              <a:defRPr sz="2800"/>
            </a:lvl1pPr>
            <a:lvl2pPr>
              <a:buClr>
                <a:srgbClr val="8A288F"/>
              </a:buClr>
              <a:defRPr/>
            </a:lvl2pPr>
            <a:lvl3pPr marL="1371600" indent="-457200">
              <a:buClr>
                <a:srgbClr val="8A288F"/>
              </a:buClr>
              <a:buFont typeface="Wingdings" pitchFamily="2" charset="2"/>
              <a:buChar char="§"/>
              <a:defRPr sz="2200"/>
            </a:lvl3pPr>
            <a:lvl4pPr marL="1828800" indent="-457200">
              <a:buClr>
                <a:srgbClr val="8A288F"/>
              </a:buClr>
              <a:buFont typeface="Courier New" pitchFamily="49" charset="0"/>
              <a:buChar char="o"/>
              <a:defRPr/>
            </a:lvl4pPr>
            <a:lvl5pPr>
              <a:buClr>
                <a:srgbClr val="8A288F"/>
              </a:buCl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05728216"/>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Figure + Caption Layout">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6" name="Rectangle 5"/>
          <p:cNvSpPr/>
          <p:nvPr userDrawn="1"/>
        </p:nvSpPr>
        <p:spPr bwMode="white">
          <a:xfrm>
            <a:off x="-7938" y="6248400"/>
            <a:ext cx="9151938" cy="617538"/>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0" name="Title 1"/>
          <p:cNvSpPr>
            <a:spLocks noGrp="1"/>
          </p:cNvSpPr>
          <p:nvPr>
            <p:ph type="title"/>
          </p:nvPr>
        </p:nvSpPr>
        <p:spPr>
          <a:xfrm>
            <a:off x="519169" y="357626"/>
            <a:ext cx="8032638" cy="1004011"/>
          </a:xfrm>
        </p:spPr>
        <p:txBody>
          <a:bodyPr>
            <a:normAutofit/>
          </a:bodyPr>
          <a:lstStyle>
            <a:lvl1pPr algn="ctr">
              <a:defRPr sz="3600" b="0">
                <a:solidFill>
                  <a:schemeClr val="tx1"/>
                </a:solidFill>
              </a:defRPr>
            </a:lvl1pPr>
          </a:lstStyle>
          <a:p>
            <a:r>
              <a:rPr lang="en-US"/>
              <a:t>Click to edit Master title style</a:t>
            </a:r>
            <a:endParaRPr lang="en-US" dirty="0"/>
          </a:p>
        </p:txBody>
      </p:sp>
      <p:sp>
        <p:nvSpPr>
          <p:cNvPr id="3" name="Picture Placeholder 2"/>
          <p:cNvSpPr>
            <a:spLocks noGrp="1"/>
          </p:cNvSpPr>
          <p:nvPr>
            <p:ph type="pic" sz="quarter" idx="10"/>
          </p:nvPr>
        </p:nvSpPr>
        <p:spPr>
          <a:xfrm>
            <a:off x="1143000" y="1752600"/>
            <a:ext cx="6997700" cy="3429000"/>
          </a:xfrm>
        </p:spPr>
        <p:txBody>
          <a:bodyPr rtlCol="0">
            <a:normAutofit/>
          </a:bodyPr>
          <a:lstStyle/>
          <a:p>
            <a:pPr lvl="0"/>
            <a:r>
              <a:rPr lang="en-US" noProof="0" dirty="0"/>
              <a:t>Click icon to add picture</a:t>
            </a:r>
          </a:p>
        </p:txBody>
      </p:sp>
      <p:sp>
        <p:nvSpPr>
          <p:cNvPr id="11" name="Text Placeholder 3"/>
          <p:cNvSpPr>
            <a:spLocks noGrp="1"/>
          </p:cNvSpPr>
          <p:nvPr>
            <p:ph type="body" sz="half" idx="2"/>
          </p:nvPr>
        </p:nvSpPr>
        <p:spPr>
          <a:xfrm>
            <a:off x="519169" y="5486400"/>
            <a:ext cx="8032638" cy="6651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Content Placeholder 3"/>
          <p:cNvSpPr>
            <a:spLocks noGrp="1"/>
          </p:cNvSpPr>
          <p:nvPr>
            <p:ph sz="quarter" idx="11"/>
          </p:nvPr>
        </p:nvSpPr>
        <p:spPr>
          <a:xfrm>
            <a:off x="2209800" y="2819400"/>
            <a:ext cx="30099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p:cNvSpPr txBox="1">
            <a:spLocks/>
          </p:cNvSpPr>
          <p:nvPr userDrawn="1"/>
        </p:nvSpPr>
        <p:spPr>
          <a:xfrm>
            <a:off x="8229600" y="6248400"/>
            <a:ext cx="914400" cy="457200"/>
          </a:xfrm>
          <a:prstGeom prst="rect">
            <a:avLst/>
          </a:prstGeom>
        </p:spPr>
        <p:txBody>
          <a:bodyPr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lgn="ctr">
              <a:defRPr/>
            </a:pPr>
            <a:r>
              <a:rPr lang="en-US" sz="1200" dirty="0">
                <a:solidFill>
                  <a:schemeClr val="bg1"/>
                </a:solidFill>
                <a:latin typeface="Verdana" panose="020B0604030504040204" pitchFamily="34" charset="0"/>
                <a:ea typeface="Verdana" panose="020B0604030504040204" pitchFamily="34" charset="0"/>
                <a:cs typeface="Verdana" panose="020B0604030504040204" pitchFamily="34" charset="0"/>
              </a:rPr>
              <a:t>2-</a:t>
            </a:r>
            <a:fld id="{432E8A05-05FF-45FC-8B7A-11FF800F41EA}" type="slidenum">
              <a:rPr lang="en-US" sz="1200" smtClean="0">
                <a:solidFill>
                  <a:schemeClr val="bg1"/>
                </a:solidFill>
                <a:latin typeface="Verdana" panose="020B0604030504040204" pitchFamily="34" charset="0"/>
                <a:ea typeface="Verdana" panose="020B0604030504040204" pitchFamily="34" charset="0"/>
                <a:cs typeface="Verdana" panose="020B0604030504040204" pitchFamily="34" charset="0"/>
              </a:rPr>
              <a:pPr algn="ctr">
                <a:defRPr/>
              </a:pPr>
              <a:t>‹#›</a:t>
            </a:fld>
            <a:endParaRPr lang="en-US" sz="12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5" name="Content Placeholder 4"/>
          <p:cNvSpPr>
            <a:spLocks noGrp="1"/>
          </p:cNvSpPr>
          <p:nvPr>
            <p:ph sz="quarter" idx="12"/>
          </p:nvPr>
        </p:nvSpPr>
        <p:spPr>
          <a:xfrm>
            <a:off x="914400" y="2057400"/>
            <a:ext cx="2209800" cy="106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3" name="Picture 1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2123" y="6359812"/>
            <a:ext cx="1362075" cy="40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Copyright" descr="Pearson: Copyright 2015, 2012, 2009"/>
          <p:cNvSpPr txBox="1">
            <a:spLocks noChangeArrowheads="1"/>
          </p:cNvSpPr>
          <p:nvPr userDrawn="1"/>
        </p:nvSpPr>
        <p:spPr bwMode="auto">
          <a:xfrm>
            <a:off x="1676400" y="6297613"/>
            <a:ext cx="6444342" cy="528637"/>
          </a:xfrm>
          <a:prstGeom prst="rect">
            <a:avLst/>
          </a:prstGeom>
          <a:solidFill>
            <a:srgbClr val="8A288F"/>
          </a:solidFill>
          <a:ln w="9525">
            <a:noFill/>
            <a:miter lim="800000"/>
            <a:headEnd/>
            <a:tailEnd/>
          </a:ln>
        </p:spPr>
        <p:txBody>
          <a:bodyPr lIns="0" tIns="0" rIns="0" bIns="0" anchor="ctr"/>
          <a:lstStyle>
            <a:lvl1pPr eaLnBrk="0" hangingPunct="0">
              <a:defRPr sz="2400">
                <a:solidFill>
                  <a:schemeClr val="tx1"/>
                </a:solidFill>
                <a:latin typeface="Arial" panose="020B0604020202020204" pitchFamily="34" charset="0"/>
              </a:defRPr>
            </a:lvl1pPr>
            <a:lvl2pPr marL="37931725" indent="-37474525" eaLnBrk="0" hangingPunct="0">
              <a:defRPr sz="2400">
                <a:solidFill>
                  <a:schemeClr val="tx1"/>
                </a:solidFill>
                <a:latin typeface="Arial" panose="020B0604020202020204" pitchFamily="34" charset="0"/>
              </a:defRPr>
            </a:lvl2pPr>
            <a:lvl3pPr eaLnBrk="0" hangingPunct="0">
              <a:defRPr sz="2400">
                <a:solidFill>
                  <a:schemeClr val="tx1"/>
                </a:solidFill>
                <a:latin typeface="Arial" panose="020B0604020202020204" pitchFamily="34" charset="0"/>
              </a:defRPr>
            </a:lvl3pPr>
            <a:lvl4pPr eaLnBrk="0" hangingPunct="0">
              <a:defRPr sz="2400">
                <a:solidFill>
                  <a:schemeClr val="tx1"/>
                </a:solidFill>
                <a:latin typeface="Arial" panose="020B0604020202020204" pitchFamily="34" charset="0"/>
              </a:defRPr>
            </a:lvl4pPr>
            <a:lvl5pPr eaLnBrk="0" hangingPunct="0">
              <a:defRPr sz="2400">
                <a:solidFill>
                  <a:schemeClr val="tx1"/>
                </a:solidFill>
                <a:latin typeface="Arial" panose="020B0604020202020204" pitchFamily="34" charset="0"/>
              </a:defRPr>
            </a:lvl5pPr>
            <a:lvl6pPr marL="457200" eaLnBrk="0" fontAlgn="base" hangingPunct="0">
              <a:spcBef>
                <a:spcPct val="0"/>
              </a:spcBef>
              <a:spcAft>
                <a:spcPct val="0"/>
              </a:spcAft>
              <a:defRPr sz="2400">
                <a:solidFill>
                  <a:schemeClr val="tx1"/>
                </a:solidFill>
                <a:latin typeface="Arial" panose="020B0604020202020204" pitchFamily="34" charset="0"/>
              </a:defRPr>
            </a:lvl6pPr>
            <a:lvl7pPr marL="914400" eaLnBrk="0" fontAlgn="base" hangingPunct="0">
              <a:spcBef>
                <a:spcPct val="0"/>
              </a:spcBef>
              <a:spcAft>
                <a:spcPct val="0"/>
              </a:spcAft>
              <a:defRPr sz="2400">
                <a:solidFill>
                  <a:schemeClr val="tx1"/>
                </a:solidFill>
                <a:latin typeface="Arial" panose="020B0604020202020204" pitchFamily="34" charset="0"/>
              </a:defRPr>
            </a:lvl7pPr>
            <a:lvl8pPr marL="1371600" eaLnBrk="0" fontAlgn="base" hangingPunct="0">
              <a:spcBef>
                <a:spcPct val="0"/>
              </a:spcBef>
              <a:spcAft>
                <a:spcPct val="0"/>
              </a:spcAft>
              <a:defRPr sz="2400">
                <a:solidFill>
                  <a:schemeClr val="tx1"/>
                </a:solidFill>
                <a:latin typeface="Arial" panose="020B0604020202020204" pitchFamily="34" charset="0"/>
              </a:defRPr>
            </a:lvl8pPr>
            <a:lvl9pPr marL="1828800" eaLnBrk="0" fontAlgn="base" hangingPunct="0">
              <a:spcBef>
                <a:spcPct val="0"/>
              </a:spcBef>
              <a:spcAft>
                <a:spcPct val="0"/>
              </a:spcAft>
              <a:defRPr sz="2400">
                <a:solidFill>
                  <a:schemeClr val="tx1"/>
                </a:solidFill>
                <a:latin typeface="Arial" panose="020B0604020202020204" pitchFamily="34" charset="0"/>
              </a:defRPr>
            </a:lvl9pPr>
          </a:lstStyle>
          <a:p>
            <a:pPr marL="0" algn="l">
              <a:buNone/>
              <a:defRPr/>
            </a:pPr>
            <a:r>
              <a:rPr lang="en-US" altLang="zh-TW" sz="1000" b="1" dirty="0">
                <a:solidFill>
                  <a:schemeClr val="bg1"/>
                </a:solidFill>
                <a:latin typeface="Arial Narrow" pitchFamily="34" charset="0"/>
              </a:rPr>
              <a:t>© 2018 Cengage</a:t>
            </a:r>
            <a:r>
              <a:rPr lang="zh-TW" altLang="zh-TW" sz="1000" b="1" dirty="0">
                <a:solidFill>
                  <a:schemeClr val="bg1"/>
                </a:solidFill>
                <a:latin typeface="+mn-lt"/>
              </a:rPr>
              <a:t>版權所有，為課本著作之延伸教材，亦受著作權法之規範保護，僅作為授課教學使用，禁止列印、影印、未經授權重製和公開散佈</a:t>
            </a:r>
            <a:endParaRPr lang="en-US" altLang="zh-TW" sz="1000" dirty="0">
              <a:latin typeface="+mn-lt"/>
            </a:endParaRPr>
          </a:p>
        </p:txBody>
      </p:sp>
    </p:spTree>
    <p:extLst>
      <p:ext uri="{BB962C8B-B14F-4D97-AF65-F5344CB8AC3E}">
        <p14:creationId xmlns:p14="http://schemas.microsoft.com/office/powerpoint/2010/main" val="1004922670"/>
      </p:ext>
    </p:extLst>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1_Chapter Opener">
    <p:spTree>
      <p:nvGrpSpPr>
        <p:cNvPr id="1" name=""/>
        <p:cNvGrpSpPr/>
        <p:nvPr/>
      </p:nvGrpSpPr>
      <p:grpSpPr>
        <a:xfrm>
          <a:off x="0" y="0"/>
          <a:ext cx="0" cy="0"/>
          <a:chOff x="0" y="0"/>
          <a:chExt cx="0" cy="0"/>
        </a:xfrm>
      </p:grpSpPr>
      <p:sp>
        <p:nvSpPr>
          <p:cNvPr id="8" name="Rectangle 7"/>
          <p:cNvSpPr/>
          <p:nvPr/>
        </p:nvSpPr>
        <p:spPr bwMode="white">
          <a:xfrm>
            <a:off x="0" y="0"/>
            <a:ext cx="9144000" cy="1371600"/>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2" name="Rectangle 11"/>
          <p:cNvSpPr/>
          <p:nvPr userDrawn="1"/>
        </p:nvSpPr>
        <p:spPr bwMode="white">
          <a:xfrm>
            <a:off x="-7938" y="6248400"/>
            <a:ext cx="9161463" cy="630238"/>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1" name="Title 10"/>
          <p:cNvSpPr>
            <a:spLocks noGrp="1"/>
          </p:cNvSpPr>
          <p:nvPr>
            <p:ph type="title"/>
          </p:nvPr>
        </p:nvSpPr>
        <p:spPr>
          <a:xfrm>
            <a:off x="457200" y="228600"/>
            <a:ext cx="8229600" cy="622828"/>
          </a:xfrm>
          <a:solidFill>
            <a:srgbClr val="8A288F"/>
          </a:solidFill>
        </p:spPr>
        <p:txBody>
          <a:bodyPr anchor="t">
            <a:noAutofit/>
          </a:bodyPr>
          <a:lstStyle>
            <a:lvl1pPr>
              <a:defRPr sz="3600">
                <a:latin typeface="Arial" pitchFamily="34" charset="0"/>
                <a:ea typeface="Verdana" pitchFamily="34" charset="0"/>
                <a:cs typeface="Arial" pitchFamily="34" charset="0"/>
              </a:defRPr>
            </a:lvl1pPr>
          </a:lstStyle>
          <a:p>
            <a:r>
              <a:rPr lang="en-US"/>
              <a:t>Click to edit Master title style</a:t>
            </a:r>
            <a:endParaRPr lang="en-US" dirty="0"/>
          </a:p>
        </p:txBody>
      </p:sp>
      <p:sp>
        <p:nvSpPr>
          <p:cNvPr id="7" name="Content Placeholder 6"/>
          <p:cNvSpPr>
            <a:spLocks noGrp="1"/>
          </p:cNvSpPr>
          <p:nvPr>
            <p:ph type="body" sz="quarter" idx="13"/>
          </p:nvPr>
        </p:nvSpPr>
        <p:spPr>
          <a:xfrm>
            <a:off x="457200" y="816430"/>
            <a:ext cx="8229600" cy="478970"/>
          </a:xfrm>
        </p:spPr>
        <p:txBody>
          <a:bodyPr>
            <a:noAutofit/>
          </a:bodyPr>
          <a:lstStyle>
            <a:lvl1pPr marL="0" indent="0">
              <a:spcBef>
                <a:spcPts val="0"/>
              </a:spcBef>
              <a:buNone/>
              <a:defRPr sz="2400">
                <a:solidFill>
                  <a:schemeClr val="bg1"/>
                </a:solidFill>
                <a:latin typeface="Arial" pitchFamily="34" charset="0"/>
                <a:ea typeface="Verdana" pitchFamily="34" charset="0"/>
                <a:cs typeface="Arial" pitchFamily="34" charset="0"/>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a:t>Click to edit Master text styles</a:t>
            </a:r>
          </a:p>
        </p:txBody>
      </p:sp>
      <p:sp>
        <p:nvSpPr>
          <p:cNvPr id="9" name="Text Placeholder 8"/>
          <p:cNvSpPr>
            <a:spLocks noGrp="1"/>
          </p:cNvSpPr>
          <p:nvPr>
            <p:ph type="body" sz="quarter" idx="14"/>
          </p:nvPr>
        </p:nvSpPr>
        <p:spPr>
          <a:xfrm>
            <a:off x="5029200" y="1600201"/>
            <a:ext cx="3657600" cy="1600199"/>
          </a:xfrm>
        </p:spPr>
        <p:txBody>
          <a:bodyPr anchor="b">
            <a:noAutofit/>
          </a:bodyPr>
          <a:lstStyle>
            <a:lvl1pPr marL="0" indent="0">
              <a:spcBef>
                <a:spcPts val="0"/>
              </a:spcBef>
              <a:buNone/>
              <a:defRPr sz="4400" baseline="0">
                <a:latin typeface="Arial" pitchFamily="34" charset="0"/>
                <a:ea typeface="Verdana" pitchFamily="34" charset="0"/>
                <a:cs typeface="Arial" pitchFamily="34" charset="0"/>
              </a:defRPr>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a:t>Click to edit Master text styles</a:t>
            </a:r>
          </a:p>
        </p:txBody>
      </p:sp>
      <p:sp>
        <p:nvSpPr>
          <p:cNvPr id="10" name="Text Placeholder 8"/>
          <p:cNvSpPr>
            <a:spLocks noGrp="1"/>
          </p:cNvSpPr>
          <p:nvPr>
            <p:ph type="body" sz="quarter" idx="15"/>
          </p:nvPr>
        </p:nvSpPr>
        <p:spPr>
          <a:xfrm>
            <a:off x="5029200" y="3200400"/>
            <a:ext cx="3657600" cy="2925763"/>
          </a:xfrm>
        </p:spPr>
        <p:txBody>
          <a:bodyPr>
            <a:noAutofit/>
          </a:bodyPr>
          <a:lstStyle>
            <a:lvl1pPr marL="0" indent="0">
              <a:spcBef>
                <a:spcPts val="0"/>
              </a:spcBef>
              <a:buNone/>
              <a:defRPr sz="2800">
                <a:latin typeface="Arial" pitchFamily="34" charset="0"/>
                <a:ea typeface="Verdana" pitchFamily="34" charset="0"/>
                <a:cs typeface="Arial" pitchFamily="34" charset="0"/>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a:t>Click to edit Master text styles</a:t>
            </a:r>
          </a:p>
        </p:txBody>
      </p:sp>
    </p:spTree>
    <p:extLst>
      <p:ext uri="{BB962C8B-B14F-4D97-AF65-F5344CB8AC3E}">
        <p14:creationId xmlns:p14="http://schemas.microsoft.com/office/powerpoint/2010/main" val="102545009"/>
      </p:ext>
    </p:extLst>
  </p:cSld>
  <p:clrMapOvr>
    <a:masterClrMapping/>
  </p:clrMapOvr>
  <p:transition spd="slow"/>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52400" y="1600200"/>
            <a:ext cx="88392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9" name="Footer Placeholder 4"/>
          <p:cNvSpPr>
            <a:spLocks noGrp="1"/>
          </p:cNvSpPr>
          <p:nvPr>
            <p:ph type="ftr" sz="quarter" idx="3"/>
          </p:nvPr>
        </p:nvSpPr>
        <p:spPr>
          <a:xfrm>
            <a:off x="1981200" y="6370637"/>
            <a:ext cx="4724400" cy="365125"/>
          </a:xfrm>
          <a:prstGeom prst="rect">
            <a:avLst/>
          </a:prstGeom>
        </p:spPr>
        <p:txBody>
          <a:bodyPr vert="horz" lIns="91440" tIns="45720" rIns="91440" bIns="45720" rtlCol="0" anchor="ctr"/>
          <a:lstStyle>
            <a:lvl1pPr algn="ctr">
              <a:defRPr sz="1200">
                <a:solidFill>
                  <a:schemeClr val="tx1"/>
                </a:solidFill>
              </a:defRPr>
            </a:lvl1pPr>
          </a:lstStyle>
          <a:p>
            <a:r>
              <a:rPr lang="en-US" dirty="0"/>
              <a:t>© 2016 Cengage Learning®. May not be scanned, copied or duplicated, or posted to a publicly accessible website, in whole or in part.</a:t>
            </a:r>
          </a:p>
        </p:txBody>
      </p:sp>
      <p:sp>
        <p:nvSpPr>
          <p:cNvPr id="7" name="Rectangle 6"/>
          <p:cNvSpPr/>
          <p:nvPr userDrawn="1"/>
        </p:nvSpPr>
        <p:spPr>
          <a:xfrm>
            <a:off x="8534400" y="6248400"/>
            <a:ext cx="609600" cy="609600"/>
          </a:xfrm>
          <a:prstGeom prst="rect">
            <a:avLst/>
          </a:prstGeom>
          <a:solidFill>
            <a:schemeClr val="accent3">
              <a:lumMod val="75000"/>
            </a:schemeClr>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extLst>
      <p:ext uri="{BB962C8B-B14F-4D97-AF65-F5344CB8AC3E}">
        <p14:creationId xmlns:p14="http://schemas.microsoft.com/office/powerpoint/2010/main" val="78445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a:xfrm>
            <a:off x="8534400" y="6248400"/>
            <a:ext cx="609600" cy="609600"/>
          </a:xfrm>
          <a:prstGeom prst="rect">
            <a:avLst/>
          </a:prstGeom>
        </p:spPr>
        <p:txBody>
          <a:bodyPr/>
          <a:lstStyle>
            <a:lvl1pPr>
              <a:defRPr/>
            </a:lvl1pPr>
          </a:lstStyle>
          <a:p>
            <a:r>
              <a:rPr lang="en-US" altLang="zh-TW" dirty="0"/>
              <a:t>10A-</a:t>
            </a:r>
            <a:fld id="{404731D3-555F-4EFD-96AA-AACCD57B4EA5}" type="slidenum">
              <a:rPr lang="en-US" altLang="zh-TW"/>
              <a:pPr/>
              <a:t>‹#›</a:t>
            </a:fld>
            <a:endParaRPr lang="en-US" altLang="zh-TW" dirty="0"/>
          </a:p>
        </p:txBody>
      </p:sp>
    </p:spTree>
    <p:extLst>
      <p:ext uri="{BB962C8B-B14F-4D97-AF65-F5344CB8AC3E}">
        <p14:creationId xmlns:p14="http://schemas.microsoft.com/office/powerpoint/2010/main" val="2809299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6" name="Content Placeholder 1"/>
          <p:cNvSpPr>
            <a:spLocks noGrp="1"/>
          </p:cNvSpPr>
          <p:nvPr>
            <p:ph type="title"/>
          </p:nvPr>
        </p:nvSpPr>
        <p:spPr bwMode="auto">
          <a:xfrm>
            <a:off x="457200" y="26988"/>
            <a:ext cx="8229600" cy="1039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Content Placeholder 2"/>
          <p:cNvSpPr>
            <a:spLocks noGrp="1"/>
          </p:cNvSpPr>
          <p:nvPr>
            <p:ph type="body" idx="1"/>
          </p:nvPr>
        </p:nvSpPr>
        <p:spPr bwMode="auto">
          <a:xfrm>
            <a:off x="228600" y="1295400"/>
            <a:ext cx="8763000" cy="4830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p:nvSpPr>
        <p:spPr bwMode="white">
          <a:xfrm>
            <a:off x="0" y="0"/>
            <a:ext cx="9144000" cy="1133475"/>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4" name="Rectangle 13"/>
          <p:cNvSpPr/>
          <p:nvPr/>
        </p:nvSpPr>
        <p:spPr bwMode="white">
          <a:xfrm>
            <a:off x="-7938" y="6248400"/>
            <a:ext cx="9161463" cy="630238"/>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0" name="Copyright" descr="Pearson: Copyright 2015, 2012, 2009"/>
          <p:cNvSpPr txBox="1">
            <a:spLocks noChangeArrowheads="1"/>
          </p:cNvSpPr>
          <p:nvPr userDrawn="1"/>
        </p:nvSpPr>
        <p:spPr bwMode="auto">
          <a:xfrm>
            <a:off x="1676400" y="6297613"/>
            <a:ext cx="6444342" cy="528637"/>
          </a:xfrm>
          <a:prstGeom prst="rect">
            <a:avLst/>
          </a:prstGeom>
          <a:solidFill>
            <a:srgbClr val="8A288F"/>
          </a:solidFill>
          <a:ln w="9525">
            <a:noFill/>
            <a:miter lim="800000"/>
            <a:headEnd/>
            <a:tailEnd/>
          </a:ln>
        </p:spPr>
        <p:txBody>
          <a:bodyPr lIns="0" tIns="0" rIns="0" bIns="0" anchor="ctr"/>
          <a:lstStyle>
            <a:lvl1pPr eaLnBrk="0" hangingPunct="0">
              <a:defRPr sz="2400">
                <a:solidFill>
                  <a:schemeClr val="tx1"/>
                </a:solidFill>
                <a:latin typeface="Arial" panose="020B0604020202020204" pitchFamily="34" charset="0"/>
              </a:defRPr>
            </a:lvl1pPr>
            <a:lvl2pPr marL="37931725" indent="-37474525" eaLnBrk="0" hangingPunct="0">
              <a:defRPr sz="2400">
                <a:solidFill>
                  <a:schemeClr val="tx1"/>
                </a:solidFill>
                <a:latin typeface="Arial" panose="020B0604020202020204" pitchFamily="34" charset="0"/>
              </a:defRPr>
            </a:lvl2pPr>
            <a:lvl3pPr eaLnBrk="0" hangingPunct="0">
              <a:defRPr sz="2400">
                <a:solidFill>
                  <a:schemeClr val="tx1"/>
                </a:solidFill>
                <a:latin typeface="Arial" panose="020B0604020202020204" pitchFamily="34" charset="0"/>
              </a:defRPr>
            </a:lvl3pPr>
            <a:lvl4pPr eaLnBrk="0" hangingPunct="0">
              <a:defRPr sz="2400">
                <a:solidFill>
                  <a:schemeClr val="tx1"/>
                </a:solidFill>
                <a:latin typeface="Arial" panose="020B0604020202020204" pitchFamily="34" charset="0"/>
              </a:defRPr>
            </a:lvl4pPr>
            <a:lvl5pPr eaLnBrk="0" hangingPunct="0">
              <a:defRPr sz="2400">
                <a:solidFill>
                  <a:schemeClr val="tx1"/>
                </a:solidFill>
                <a:latin typeface="Arial" panose="020B0604020202020204" pitchFamily="34" charset="0"/>
              </a:defRPr>
            </a:lvl5pPr>
            <a:lvl6pPr marL="457200" eaLnBrk="0" fontAlgn="base" hangingPunct="0">
              <a:spcBef>
                <a:spcPct val="0"/>
              </a:spcBef>
              <a:spcAft>
                <a:spcPct val="0"/>
              </a:spcAft>
              <a:defRPr sz="2400">
                <a:solidFill>
                  <a:schemeClr val="tx1"/>
                </a:solidFill>
                <a:latin typeface="Arial" panose="020B0604020202020204" pitchFamily="34" charset="0"/>
              </a:defRPr>
            </a:lvl6pPr>
            <a:lvl7pPr marL="914400" eaLnBrk="0" fontAlgn="base" hangingPunct="0">
              <a:spcBef>
                <a:spcPct val="0"/>
              </a:spcBef>
              <a:spcAft>
                <a:spcPct val="0"/>
              </a:spcAft>
              <a:defRPr sz="2400">
                <a:solidFill>
                  <a:schemeClr val="tx1"/>
                </a:solidFill>
                <a:latin typeface="Arial" panose="020B0604020202020204" pitchFamily="34" charset="0"/>
              </a:defRPr>
            </a:lvl7pPr>
            <a:lvl8pPr marL="1371600" eaLnBrk="0" fontAlgn="base" hangingPunct="0">
              <a:spcBef>
                <a:spcPct val="0"/>
              </a:spcBef>
              <a:spcAft>
                <a:spcPct val="0"/>
              </a:spcAft>
              <a:defRPr sz="2400">
                <a:solidFill>
                  <a:schemeClr val="tx1"/>
                </a:solidFill>
                <a:latin typeface="Arial" panose="020B0604020202020204" pitchFamily="34" charset="0"/>
              </a:defRPr>
            </a:lvl8pPr>
            <a:lvl9pPr marL="1828800" eaLnBrk="0" fontAlgn="base" hangingPunct="0">
              <a:spcBef>
                <a:spcPct val="0"/>
              </a:spcBef>
              <a:spcAft>
                <a:spcPct val="0"/>
              </a:spcAft>
              <a:defRPr sz="2400">
                <a:solidFill>
                  <a:schemeClr val="tx1"/>
                </a:solidFill>
                <a:latin typeface="Arial" panose="020B0604020202020204" pitchFamily="34" charset="0"/>
              </a:defRPr>
            </a:lvl9pPr>
          </a:lstStyle>
          <a:p>
            <a:pPr marL="0" algn="l">
              <a:buNone/>
              <a:defRPr/>
            </a:pPr>
            <a:r>
              <a:rPr lang="en-US" altLang="zh-TW" sz="1000" b="1" dirty="0">
                <a:solidFill>
                  <a:schemeClr val="bg1"/>
                </a:solidFill>
                <a:latin typeface="Arial Narrow" pitchFamily="34" charset="0"/>
              </a:rPr>
              <a:t>© 2018 Cengage</a:t>
            </a:r>
            <a:r>
              <a:rPr lang="zh-TW" altLang="zh-TW" sz="1000" b="1" dirty="0">
                <a:solidFill>
                  <a:schemeClr val="bg1"/>
                </a:solidFill>
                <a:latin typeface="+mn-lt"/>
              </a:rPr>
              <a:t>版權所有，為課本著作之延伸教材，亦受著作權法之規範保護，僅作為授課教學使用，禁止列印、影印、未經授權重製和公開散佈</a:t>
            </a:r>
            <a:endParaRPr lang="en-US" altLang="zh-TW" sz="1000" dirty="0">
              <a:latin typeface="+mn-lt"/>
            </a:endParaRPr>
          </a:p>
        </p:txBody>
      </p:sp>
      <p:sp>
        <p:nvSpPr>
          <p:cNvPr id="12" name="Slide Number Placeholder 5"/>
          <p:cNvSpPr txBox="1">
            <a:spLocks/>
          </p:cNvSpPr>
          <p:nvPr userDrawn="1"/>
        </p:nvSpPr>
        <p:spPr>
          <a:xfrm>
            <a:off x="8229600" y="6248400"/>
            <a:ext cx="914400" cy="457200"/>
          </a:xfrm>
          <a:prstGeom prst="rect">
            <a:avLst/>
          </a:prstGeom>
        </p:spPr>
        <p:txBody>
          <a:bodyPr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lgn="ctr">
              <a:defRPr/>
            </a:pPr>
            <a:r>
              <a:rPr lang="en-US" sz="1200" dirty="0">
                <a:solidFill>
                  <a:schemeClr val="bg1"/>
                </a:solidFill>
                <a:latin typeface="Verdana" panose="020B0604030504040204" pitchFamily="34" charset="0"/>
                <a:ea typeface="Verdana" panose="020B0604030504040204" pitchFamily="34" charset="0"/>
                <a:cs typeface="Verdana" panose="020B0604030504040204" pitchFamily="34" charset="0"/>
              </a:rPr>
              <a:t>2-</a:t>
            </a:r>
            <a:fld id="{432E8A05-05FF-45FC-8B7A-11FF800F41EA}" type="slidenum">
              <a:rPr lang="en-US" sz="1200" smtClean="0">
                <a:solidFill>
                  <a:schemeClr val="bg1"/>
                </a:solidFill>
                <a:latin typeface="Verdana" panose="020B0604030504040204" pitchFamily="34" charset="0"/>
                <a:ea typeface="Verdana" panose="020B0604030504040204" pitchFamily="34" charset="0"/>
                <a:cs typeface="Verdana" panose="020B0604030504040204" pitchFamily="34" charset="0"/>
              </a:rPr>
              <a:pPr algn="ctr">
                <a:defRPr/>
              </a:pPr>
              <a:t>‹#›</a:t>
            </a:fld>
            <a:endParaRPr lang="en-US" sz="12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pic>
        <p:nvPicPr>
          <p:cNvPr id="13" name="Picture 12"/>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32123" y="6359812"/>
            <a:ext cx="1362075" cy="40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00279163"/>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8" r:id="rId5"/>
    <p:sldLayoutId id="2147483834" r:id="rId6"/>
  </p:sldLayoutIdLst>
  <p:hf sldNum="0" hdr="0" ftr="0" dt="0"/>
  <p:txStyles>
    <p:titleStyle>
      <a:lvl1pPr algn="ctr" rtl="0" eaLnBrk="1" fontAlgn="base" hangingPunct="1">
        <a:spcBef>
          <a:spcPct val="0"/>
        </a:spcBef>
        <a:spcAft>
          <a:spcPct val="0"/>
        </a:spcAft>
        <a:defRPr sz="3600" kern="1200">
          <a:solidFill>
            <a:schemeClr val="bg1"/>
          </a:solidFill>
          <a:latin typeface="Arial" pitchFamily="34" charset="0"/>
          <a:ea typeface="+mj-ea"/>
          <a:cs typeface="Arial" pitchFamily="34" charset="0"/>
        </a:defRPr>
      </a:lvl1pPr>
      <a:lvl2pPr algn="ctr" rtl="0" eaLnBrk="1" fontAlgn="base" hangingPunct="1">
        <a:spcBef>
          <a:spcPct val="0"/>
        </a:spcBef>
        <a:spcAft>
          <a:spcPct val="0"/>
        </a:spcAft>
        <a:defRPr sz="3600">
          <a:solidFill>
            <a:schemeClr val="bg1"/>
          </a:solidFill>
          <a:latin typeface="Arial" charset="0"/>
          <a:cs typeface="Arial" charset="0"/>
        </a:defRPr>
      </a:lvl2pPr>
      <a:lvl3pPr algn="ctr" rtl="0" eaLnBrk="1" fontAlgn="base" hangingPunct="1">
        <a:spcBef>
          <a:spcPct val="0"/>
        </a:spcBef>
        <a:spcAft>
          <a:spcPct val="0"/>
        </a:spcAft>
        <a:defRPr sz="3600">
          <a:solidFill>
            <a:schemeClr val="bg1"/>
          </a:solidFill>
          <a:latin typeface="Arial" charset="0"/>
          <a:cs typeface="Arial" charset="0"/>
        </a:defRPr>
      </a:lvl3pPr>
      <a:lvl4pPr algn="ctr" rtl="0" eaLnBrk="1" fontAlgn="base" hangingPunct="1">
        <a:spcBef>
          <a:spcPct val="0"/>
        </a:spcBef>
        <a:spcAft>
          <a:spcPct val="0"/>
        </a:spcAft>
        <a:defRPr sz="3600">
          <a:solidFill>
            <a:schemeClr val="bg1"/>
          </a:solidFill>
          <a:latin typeface="Arial" charset="0"/>
          <a:cs typeface="Arial" charset="0"/>
        </a:defRPr>
      </a:lvl4pPr>
      <a:lvl5pPr algn="ctr" rtl="0" eaLnBrk="1" fontAlgn="base" hangingPunct="1">
        <a:spcBef>
          <a:spcPct val="0"/>
        </a:spcBef>
        <a:spcAft>
          <a:spcPct val="0"/>
        </a:spcAft>
        <a:defRPr sz="3600">
          <a:solidFill>
            <a:schemeClr val="bg1"/>
          </a:solidFill>
          <a:latin typeface="Arial" charset="0"/>
          <a:cs typeface="Arial" charset="0"/>
        </a:defRPr>
      </a:lvl5pPr>
      <a:lvl6pPr marL="457200" algn="ctr" rtl="0" eaLnBrk="1" fontAlgn="base" hangingPunct="1">
        <a:spcBef>
          <a:spcPct val="0"/>
        </a:spcBef>
        <a:spcAft>
          <a:spcPct val="0"/>
        </a:spcAft>
        <a:defRPr sz="3600">
          <a:solidFill>
            <a:schemeClr val="bg1"/>
          </a:solidFill>
          <a:latin typeface="Arial" charset="0"/>
          <a:cs typeface="Arial" charset="0"/>
        </a:defRPr>
      </a:lvl6pPr>
      <a:lvl7pPr marL="914400" algn="ctr" rtl="0" eaLnBrk="1" fontAlgn="base" hangingPunct="1">
        <a:spcBef>
          <a:spcPct val="0"/>
        </a:spcBef>
        <a:spcAft>
          <a:spcPct val="0"/>
        </a:spcAft>
        <a:defRPr sz="3600">
          <a:solidFill>
            <a:schemeClr val="bg1"/>
          </a:solidFill>
          <a:latin typeface="Arial" charset="0"/>
          <a:cs typeface="Arial" charset="0"/>
        </a:defRPr>
      </a:lvl7pPr>
      <a:lvl8pPr marL="1371600" algn="ctr" rtl="0" eaLnBrk="1" fontAlgn="base" hangingPunct="1">
        <a:spcBef>
          <a:spcPct val="0"/>
        </a:spcBef>
        <a:spcAft>
          <a:spcPct val="0"/>
        </a:spcAft>
        <a:defRPr sz="3600">
          <a:solidFill>
            <a:schemeClr val="bg1"/>
          </a:solidFill>
          <a:latin typeface="Arial" charset="0"/>
          <a:cs typeface="Arial" charset="0"/>
        </a:defRPr>
      </a:lvl8pPr>
      <a:lvl9pPr marL="1828800" algn="ctr" rtl="0" eaLnBrk="1" fontAlgn="base" hangingPunct="1">
        <a:spcBef>
          <a:spcPct val="0"/>
        </a:spcBef>
        <a:spcAft>
          <a:spcPct val="0"/>
        </a:spcAft>
        <a:defRPr sz="3600">
          <a:solidFill>
            <a:schemeClr val="bg1"/>
          </a:solidFill>
          <a:latin typeface="Arial" charset="0"/>
          <a:cs typeface="Arial" charset="0"/>
        </a:defRPr>
      </a:lvl9pPr>
    </p:titleStyle>
    <p:bodyStyle>
      <a:lvl1pPr marL="457200" indent="-457200" algn="l" rtl="0" eaLnBrk="1" fontAlgn="base" hangingPunct="1">
        <a:spcBef>
          <a:spcPct val="20000"/>
        </a:spcBef>
        <a:spcAft>
          <a:spcPct val="0"/>
        </a:spcAft>
        <a:buClr>
          <a:srgbClr val="8A288F"/>
        </a:buClr>
        <a:buFont typeface="Arial" charset="0"/>
        <a:buChar char="•"/>
        <a:defRPr sz="2800" kern="1200">
          <a:solidFill>
            <a:schemeClr val="tx1"/>
          </a:solidFill>
          <a:latin typeface="Arial" pitchFamily="34" charset="0"/>
          <a:ea typeface="Verdana" pitchFamily="34" charset="0"/>
          <a:cs typeface="Arial" pitchFamily="34" charset="0"/>
        </a:defRPr>
      </a:lvl1pPr>
      <a:lvl2pPr marL="914400" indent="-45720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371600" indent="-457200" algn="l" rtl="0" eaLnBrk="1" fontAlgn="base" hangingPunct="1">
        <a:spcBef>
          <a:spcPct val="20000"/>
        </a:spcBef>
        <a:spcAft>
          <a:spcPct val="0"/>
        </a:spcAft>
        <a:buClr>
          <a:srgbClr val="8A288F"/>
        </a:buClr>
        <a:buFont typeface="Wingdings" pitchFamily="2" charset="2"/>
        <a:buChar char="§"/>
        <a:defRPr sz="2000" kern="1200">
          <a:solidFill>
            <a:schemeClr val="tx1"/>
          </a:solidFill>
          <a:latin typeface="Arial" pitchFamily="34" charset="0"/>
          <a:ea typeface="Verdana" pitchFamily="34" charset="0"/>
          <a:cs typeface="Arial" pitchFamily="34" charset="0"/>
        </a:defRPr>
      </a:lvl3pPr>
      <a:lvl4pPr marL="1828800" indent="-4572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286000" indent="-4572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D61gg5RsFdA&amp;t=23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gif"/></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datareportal.com/reports/digital-2024-deep-dive-the-state-of-internet-adoption"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nschecker.org/all-dns-records-of-domain.php"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api.ipify.org/"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s://www.youtube.com/watch?v=D61gg5RsFdA&amp;t=210s"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video" Target="https://www.youtube.com/embed/9hIQjrMHTv4" TargetMode="External"/></Relationships>
</file>

<file path=ppt/slides/_rels/slide50.xml.rels><?xml version="1.0" encoding="UTF-8" standalone="yes"?>
<Relationships xmlns="http://schemas.openxmlformats.org/package/2006/relationships"><Relationship Id="rId2" Type="http://schemas.openxmlformats.org/officeDocument/2006/relationships/image" Target="../media/image30.gi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6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57.gif"/><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hyperlink" Target="https://www.youtube.com/watch?v=D61gg5RsFdA&amp;t=360s" TargetMode="Externa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3"/>
          <p:cNvSpPr>
            <a:spLocks noGrp="1"/>
          </p:cNvSpPr>
          <p:nvPr>
            <p:ph type="title"/>
          </p:nvPr>
        </p:nvSpPr>
        <p:spPr>
          <a:xfrm>
            <a:off x="0" y="0"/>
            <a:ext cx="9144000" cy="1424066"/>
          </a:xfrm>
        </p:spPr>
        <p:txBody>
          <a:bodyPr/>
          <a:lstStyle/>
          <a:p>
            <a:pPr algn="l">
              <a:buClr>
                <a:srgbClr val="177671"/>
              </a:buClr>
            </a:pPr>
            <a:r>
              <a:rPr lang="en-US" sz="4000" dirty="0"/>
              <a:t>DISCOVERING COMPUTERS 2018</a:t>
            </a:r>
            <a:br>
              <a:rPr lang="en-US" sz="3200" dirty="0"/>
            </a:br>
            <a:r>
              <a:rPr lang="en-US" dirty="0"/>
              <a:t>Digital Technology, Data, and Devices</a:t>
            </a:r>
          </a:p>
        </p:txBody>
      </p:sp>
      <p:pic>
        <p:nvPicPr>
          <p:cNvPr id="9" name="Picture 2" descr="Book cover reads title and name of the author as follows: “DISCOVERING COMPUTERS 2018: Digital Technology, Data, and Devices,” and “VERMAAT, SEBOK, FREUND, CAMPBELL, and FRYDENBERG.” Colorful patterns are shown above and below the title of the boo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642" y="1524000"/>
            <a:ext cx="3559158" cy="46341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173" name="Text Placeholder 5"/>
          <p:cNvSpPr>
            <a:spLocks noGrp="1"/>
          </p:cNvSpPr>
          <p:nvPr>
            <p:ph type="body" sz="quarter" idx="14"/>
          </p:nvPr>
        </p:nvSpPr>
        <p:spPr>
          <a:xfrm>
            <a:off x="3962400" y="1828800"/>
            <a:ext cx="5029200" cy="4049789"/>
          </a:xfrm>
        </p:spPr>
        <p:txBody>
          <a:bodyPr anchor="ctr"/>
          <a:lstStyle/>
          <a:p>
            <a:pPr algn="ctr"/>
            <a:r>
              <a:rPr lang="en-US" b="1" dirty="0"/>
              <a:t>Module 2</a:t>
            </a:r>
          </a:p>
          <a:p>
            <a:pPr algn="ctr"/>
            <a:r>
              <a:rPr lang="en-US" b="1" dirty="0"/>
              <a:t>Connecting and Communicating Online: </a:t>
            </a:r>
          </a:p>
          <a:p>
            <a:pPr algn="ctr"/>
            <a:r>
              <a:rPr lang="en-US" sz="4000" dirty="0"/>
              <a:t>The Internet, Website, and Media</a:t>
            </a:r>
          </a:p>
        </p:txBody>
      </p:sp>
      <p:pic>
        <p:nvPicPr>
          <p:cNvPr id="11"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9164" y="6377206"/>
            <a:ext cx="1362075" cy="40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opyright" descr="Pearson: Copyright 2015, 2012, 2009"/>
          <p:cNvSpPr txBox="1">
            <a:spLocks noChangeArrowheads="1"/>
          </p:cNvSpPr>
          <p:nvPr/>
        </p:nvSpPr>
        <p:spPr bwMode="auto">
          <a:xfrm>
            <a:off x="1676400" y="6297613"/>
            <a:ext cx="7391400" cy="528637"/>
          </a:xfrm>
          <a:prstGeom prst="rect">
            <a:avLst/>
          </a:prstGeom>
          <a:solidFill>
            <a:srgbClr val="8A288F"/>
          </a:solidFill>
          <a:ln w="9525">
            <a:noFill/>
            <a:miter lim="800000"/>
            <a:headEnd/>
            <a:tailEnd/>
          </a:ln>
        </p:spPr>
        <p:txBody>
          <a:bodyPr lIns="0" tIns="0" rIns="0" bIns="0" anchor="ctr"/>
          <a:lstStyle>
            <a:lvl1pPr eaLnBrk="0" hangingPunct="0">
              <a:defRPr sz="2400">
                <a:solidFill>
                  <a:schemeClr val="tx1"/>
                </a:solidFill>
                <a:latin typeface="Arial" panose="020B0604020202020204" pitchFamily="34" charset="0"/>
              </a:defRPr>
            </a:lvl1pPr>
            <a:lvl2pPr marL="37931725" indent="-37474525" eaLnBrk="0" hangingPunct="0">
              <a:defRPr sz="2400">
                <a:solidFill>
                  <a:schemeClr val="tx1"/>
                </a:solidFill>
                <a:latin typeface="Arial" panose="020B0604020202020204" pitchFamily="34" charset="0"/>
              </a:defRPr>
            </a:lvl2pPr>
            <a:lvl3pPr eaLnBrk="0" hangingPunct="0">
              <a:defRPr sz="2400">
                <a:solidFill>
                  <a:schemeClr val="tx1"/>
                </a:solidFill>
                <a:latin typeface="Arial" panose="020B0604020202020204" pitchFamily="34" charset="0"/>
              </a:defRPr>
            </a:lvl3pPr>
            <a:lvl4pPr eaLnBrk="0" hangingPunct="0">
              <a:defRPr sz="2400">
                <a:solidFill>
                  <a:schemeClr val="tx1"/>
                </a:solidFill>
                <a:latin typeface="Arial" panose="020B0604020202020204" pitchFamily="34" charset="0"/>
              </a:defRPr>
            </a:lvl4pPr>
            <a:lvl5pPr eaLnBrk="0" hangingPunct="0">
              <a:defRPr sz="2400">
                <a:solidFill>
                  <a:schemeClr val="tx1"/>
                </a:solidFill>
                <a:latin typeface="Arial" panose="020B0604020202020204" pitchFamily="34" charset="0"/>
              </a:defRPr>
            </a:lvl5pPr>
            <a:lvl6pPr marL="457200" eaLnBrk="0" fontAlgn="base" hangingPunct="0">
              <a:spcBef>
                <a:spcPct val="0"/>
              </a:spcBef>
              <a:spcAft>
                <a:spcPct val="0"/>
              </a:spcAft>
              <a:defRPr sz="2400">
                <a:solidFill>
                  <a:schemeClr val="tx1"/>
                </a:solidFill>
                <a:latin typeface="Arial" panose="020B0604020202020204" pitchFamily="34" charset="0"/>
              </a:defRPr>
            </a:lvl6pPr>
            <a:lvl7pPr marL="914400" eaLnBrk="0" fontAlgn="base" hangingPunct="0">
              <a:spcBef>
                <a:spcPct val="0"/>
              </a:spcBef>
              <a:spcAft>
                <a:spcPct val="0"/>
              </a:spcAft>
              <a:defRPr sz="2400">
                <a:solidFill>
                  <a:schemeClr val="tx1"/>
                </a:solidFill>
                <a:latin typeface="Arial" panose="020B0604020202020204" pitchFamily="34" charset="0"/>
              </a:defRPr>
            </a:lvl7pPr>
            <a:lvl8pPr marL="1371600" eaLnBrk="0" fontAlgn="base" hangingPunct="0">
              <a:spcBef>
                <a:spcPct val="0"/>
              </a:spcBef>
              <a:spcAft>
                <a:spcPct val="0"/>
              </a:spcAft>
              <a:defRPr sz="2400">
                <a:solidFill>
                  <a:schemeClr val="tx1"/>
                </a:solidFill>
                <a:latin typeface="Arial" panose="020B0604020202020204" pitchFamily="34" charset="0"/>
              </a:defRPr>
            </a:lvl8pPr>
            <a:lvl9pPr marL="1828800" eaLnBrk="0" fontAlgn="base" hangingPunct="0">
              <a:spcBef>
                <a:spcPct val="0"/>
              </a:spcBef>
              <a:spcAft>
                <a:spcPct val="0"/>
              </a:spcAft>
              <a:defRPr sz="2400">
                <a:solidFill>
                  <a:schemeClr val="tx1"/>
                </a:solidFill>
                <a:latin typeface="Arial" panose="020B0604020202020204" pitchFamily="34" charset="0"/>
              </a:defRPr>
            </a:lvl9pPr>
          </a:lstStyle>
          <a:p>
            <a:pPr marL="0" algn="l">
              <a:buNone/>
              <a:defRPr/>
            </a:pPr>
            <a:r>
              <a:rPr lang="en-US" altLang="zh-TW" sz="1000" b="1" dirty="0">
                <a:solidFill>
                  <a:schemeClr val="bg1"/>
                </a:solidFill>
                <a:latin typeface="Arial Narrow" pitchFamily="34" charset="0"/>
              </a:rPr>
              <a:t>© 2018 Cengage</a:t>
            </a:r>
            <a:r>
              <a:rPr lang="zh-TW" altLang="zh-TW" sz="1000" b="1" dirty="0">
                <a:solidFill>
                  <a:schemeClr val="bg1"/>
                </a:solidFill>
                <a:latin typeface="+mn-lt"/>
              </a:rPr>
              <a:t>版權所有，為課本著作之延伸教材，亦受著作權法之規範保護，僅作為授課教學使用，禁止列印、影印、未經授權重製和公開散佈</a:t>
            </a:r>
            <a:endParaRPr lang="en-US" altLang="zh-TW" sz="1000" dirty="0">
              <a:latin typeface="+mn-lt"/>
            </a:endParaRPr>
          </a:p>
        </p:txBody>
      </p:sp>
    </p:spTree>
    <p:extLst>
      <p:ext uri="{BB962C8B-B14F-4D97-AF65-F5344CB8AC3E}">
        <p14:creationId xmlns:p14="http://schemas.microsoft.com/office/powerpoint/2010/main" val="2354580603"/>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6DA06B-2C6F-ACD8-B3E9-BD64381FE217}"/>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B8C6BA65-8061-41FF-D7FA-1B813A1BF6FD}"/>
              </a:ext>
            </a:extLst>
          </p:cNvPr>
          <p:cNvSpPr>
            <a:spLocks noGrp="1"/>
          </p:cNvSpPr>
          <p:nvPr>
            <p:ph type="title"/>
          </p:nvPr>
        </p:nvSpPr>
        <p:spPr/>
        <p:txBody>
          <a:bodyPr/>
          <a:lstStyle/>
          <a:p>
            <a:r>
              <a:rPr lang="en-US" altLang="zh-TW" dirty="0"/>
              <a:t>The Internet (2 of 3)</a:t>
            </a:r>
            <a:endParaRPr lang="zh-TW" altLang="en-US" dirty="0"/>
          </a:p>
        </p:txBody>
      </p:sp>
      <p:sp>
        <p:nvSpPr>
          <p:cNvPr id="3" name="內容版面配置區 2">
            <a:extLst>
              <a:ext uri="{FF2B5EF4-FFF2-40B4-BE49-F238E27FC236}">
                <a16:creationId xmlns:a16="http://schemas.microsoft.com/office/drawing/2014/main" id="{8B11CAAD-9EDA-9224-AC91-673872CADAF8}"/>
              </a:ext>
            </a:extLst>
          </p:cNvPr>
          <p:cNvSpPr>
            <a:spLocks noGrp="1"/>
          </p:cNvSpPr>
          <p:nvPr>
            <p:ph idx="1"/>
          </p:nvPr>
        </p:nvSpPr>
        <p:spPr/>
        <p:txBody>
          <a:bodyPr/>
          <a:lstStyle/>
          <a:p>
            <a:r>
              <a:rPr lang="en-US" altLang="zh-TW" dirty="0"/>
              <a:t>Inter-net: connection of networks</a:t>
            </a:r>
          </a:p>
          <a:p>
            <a:r>
              <a:rPr lang="en-US" altLang="zh-TW" dirty="0"/>
              <a:t>Other network began to go live.</a:t>
            </a:r>
          </a:p>
          <a:p>
            <a:r>
              <a:rPr lang="en-US" altLang="zh-TW" dirty="0"/>
              <a:t>1990 ARPANET was removed.</a:t>
            </a:r>
          </a:p>
        </p:txBody>
      </p:sp>
      <p:pic>
        <p:nvPicPr>
          <p:cNvPr id="6" name="圖片 5">
            <a:extLst>
              <a:ext uri="{FF2B5EF4-FFF2-40B4-BE49-F238E27FC236}">
                <a16:creationId xmlns:a16="http://schemas.microsoft.com/office/drawing/2014/main" id="{22B76949-56F2-BE3F-09D9-948036D810B8}"/>
              </a:ext>
            </a:extLst>
          </p:cNvPr>
          <p:cNvPicPr>
            <a:picLocks noChangeAspect="1"/>
          </p:cNvPicPr>
          <p:nvPr/>
        </p:nvPicPr>
        <p:blipFill>
          <a:blip r:embed="rId2"/>
          <a:stretch>
            <a:fillRect/>
          </a:stretch>
        </p:blipFill>
        <p:spPr>
          <a:xfrm>
            <a:off x="5029200" y="2971800"/>
            <a:ext cx="3128933" cy="3018324"/>
          </a:xfrm>
          <a:prstGeom prst="rect">
            <a:avLst/>
          </a:prstGeom>
        </p:spPr>
      </p:pic>
    </p:spTree>
    <p:extLst>
      <p:ext uri="{BB962C8B-B14F-4D97-AF65-F5344CB8AC3E}">
        <p14:creationId xmlns:p14="http://schemas.microsoft.com/office/powerpoint/2010/main" val="2877166053"/>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The Internet (3 of 3)</a:t>
            </a:r>
            <a:endParaRPr lang="zh-TW" altLang="en-US" dirty="0"/>
          </a:p>
        </p:txBody>
      </p:sp>
      <p:pic>
        <p:nvPicPr>
          <p:cNvPr id="5" name="Picture 2" descr="A timeline graph shows : 1969 - Arpanet becomes functional, 1984 -Arpanet has more than 1,000 individual computers linked as hosts, Today millions of hosts connect to the internet. "/>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8600" y="2177626"/>
            <a:ext cx="8763000" cy="3066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42976993"/>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F4C517D-B68D-1A3C-2F22-47D7386240A8}"/>
              </a:ext>
            </a:extLst>
          </p:cNvPr>
          <p:cNvSpPr>
            <a:spLocks noGrp="1"/>
          </p:cNvSpPr>
          <p:nvPr>
            <p:ph type="title"/>
          </p:nvPr>
        </p:nvSpPr>
        <p:spPr/>
        <p:txBody>
          <a:bodyPr/>
          <a:lstStyle/>
          <a:p>
            <a:r>
              <a:rPr lang="en-US" altLang="zh-TW" dirty="0"/>
              <a:t>Transmission between nodes</a:t>
            </a:r>
            <a:endParaRPr lang="zh-TW" altLang="en-US" dirty="0"/>
          </a:p>
        </p:txBody>
      </p:sp>
      <p:sp>
        <p:nvSpPr>
          <p:cNvPr id="3" name="內容版面配置區 2">
            <a:extLst>
              <a:ext uri="{FF2B5EF4-FFF2-40B4-BE49-F238E27FC236}">
                <a16:creationId xmlns:a16="http://schemas.microsoft.com/office/drawing/2014/main" id="{F6419F43-B62F-E189-8FBA-EAAC74B589F2}"/>
              </a:ext>
            </a:extLst>
          </p:cNvPr>
          <p:cNvSpPr>
            <a:spLocks noGrp="1"/>
          </p:cNvSpPr>
          <p:nvPr>
            <p:ph idx="1"/>
          </p:nvPr>
        </p:nvSpPr>
        <p:spPr/>
        <p:txBody>
          <a:bodyPr/>
          <a:lstStyle/>
          <a:p>
            <a:r>
              <a:rPr lang="en-US" altLang="zh-TW" dirty="0"/>
              <a:t>TCP / IP </a:t>
            </a:r>
            <a:r>
              <a:rPr lang="en-US" altLang="zh-TW" dirty="0" err="1"/>
              <a:t>protocal</a:t>
            </a:r>
            <a:endParaRPr lang="en-US" altLang="zh-TW" dirty="0"/>
          </a:p>
          <a:p>
            <a:r>
              <a:rPr lang="en-US" altLang="zh-TW" dirty="0"/>
              <a:t>TCP(Transmission Control Protocol) (like roads) : helps in the exchange of messages between different devices over a network</a:t>
            </a:r>
            <a:br>
              <a:rPr lang="en-US" altLang="zh-TW" dirty="0"/>
            </a:br>
            <a:r>
              <a:rPr lang="en-US" altLang="zh-TW" dirty="0"/>
              <a:t>Connection-establishment process: three-way handshake</a:t>
            </a:r>
          </a:p>
          <a:p>
            <a:r>
              <a:rPr lang="en-US" altLang="zh-TW" dirty="0"/>
              <a:t>IP(Internet Protocol) (like road signs) : a set of rules governing how data is sent and received over the internet</a:t>
            </a:r>
            <a:br>
              <a:rPr lang="en-US" altLang="zh-TW" dirty="0"/>
            </a:br>
            <a:r>
              <a:rPr lang="en-US" altLang="zh-TW" dirty="0"/>
              <a:t>Every device contains a unique IP Address</a:t>
            </a:r>
          </a:p>
        </p:txBody>
      </p:sp>
    </p:spTree>
    <p:extLst>
      <p:ext uri="{BB962C8B-B14F-4D97-AF65-F5344CB8AC3E}">
        <p14:creationId xmlns:p14="http://schemas.microsoft.com/office/powerpoint/2010/main" val="2501500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79B1B09-CEED-2D61-465C-50723A26E455}"/>
              </a:ext>
            </a:extLst>
          </p:cNvPr>
          <p:cNvSpPr>
            <a:spLocks noGrp="1"/>
          </p:cNvSpPr>
          <p:nvPr>
            <p:ph type="title"/>
          </p:nvPr>
        </p:nvSpPr>
        <p:spPr/>
        <p:txBody>
          <a:bodyPr/>
          <a:lstStyle/>
          <a:p>
            <a:r>
              <a:rPr lang="en-US" altLang="zh-TW" dirty="0"/>
              <a:t>FUNNY VIDEO</a:t>
            </a:r>
            <a:endParaRPr lang="zh-TW" altLang="en-US" dirty="0"/>
          </a:p>
        </p:txBody>
      </p:sp>
      <p:sp>
        <p:nvSpPr>
          <p:cNvPr id="3" name="內容版面配置區 2">
            <a:extLst>
              <a:ext uri="{FF2B5EF4-FFF2-40B4-BE49-F238E27FC236}">
                <a16:creationId xmlns:a16="http://schemas.microsoft.com/office/drawing/2014/main" id="{985CCB3F-190A-CEAB-FEE5-AB160414DDEC}"/>
              </a:ext>
            </a:extLst>
          </p:cNvPr>
          <p:cNvSpPr>
            <a:spLocks noGrp="1"/>
          </p:cNvSpPr>
          <p:nvPr>
            <p:ph idx="1"/>
          </p:nvPr>
        </p:nvSpPr>
        <p:spPr/>
        <p:txBody>
          <a:bodyPr/>
          <a:lstStyle/>
          <a:p>
            <a:r>
              <a:rPr lang="en-US" altLang="zh-TW" dirty="0">
                <a:hlinkClick r:id="rId3"/>
              </a:rPr>
              <a:t>https://www.youtube.com/watch?v=D61gg5RsFdA&amp;t=23s</a:t>
            </a:r>
            <a:endParaRPr lang="zh-TW" altLang="en-US" dirty="0"/>
          </a:p>
        </p:txBody>
      </p:sp>
    </p:spTree>
    <p:extLst>
      <p:ext uri="{BB962C8B-B14F-4D97-AF65-F5344CB8AC3E}">
        <p14:creationId xmlns:p14="http://schemas.microsoft.com/office/powerpoint/2010/main" val="566323991"/>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2"/>
          <p:cNvSpPr>
            <a:spLocks noGrp="1"/>
          </p:cNvSpPr>
          <p:nvPr>
            <p:ph type="title"/>
          </p:nvPr>
        </p:nvSpPr>
        <p:spPr/>
        <p:txBody>
          <a:bodyPr>
            <a:noAutofit/>
          </a:bodyPr>
          <a:lstStyle/>
          <a:p>
            <a:r>
              <a:rPr lang="en-US" dirty="0"/>
              <a:t>Connecting to the Internet (1 of </a:t>
            </a:r>
            <a:r>
              <a:rPr lang="en-US" altLang="zh-TW" dirty="0"/>
              <a:t>7</a:t>
            </a:r>
            <a:r>
              <a:rPr lang="en-US" dirty="0"/>
              <a:t>)</a:t>
            </a:r>
          </a:p>
        </p:txBody>
      </p:sp>
      <p:sp>
        <p:nvSpPr>
          <p:cNvPr id="9219" name="Content Placeholder 3"/>
          <p:cNvSpPr>
            <a:spLocks noGrp="1"/>
          </p:cNvSpPr>
          <p:nvPr>
            <p:ph idx="1"/>
          </p:nvPr>
        </p:nvSpPr>
        <p:spPr>
          <a:xfrm>
            <a:off x="228600" y="1447800"/>
            <a:ext cx="8763000" cy="1676400"/>
          </a:xfrm>
        </p:spPr>
        <p:txBody>
          <a:bodyPr>
            <a:normAutofit/>
          </a:bodyPr>
          <a:lstStyle/>
          <a:p>
            <a:pPr lvl="0"/>
            <a:r>
              <a:rPr lang="en-US" altLang="zh-TW" b="1" dirty="0"/>
              <a:t>Wired: </a:t>
            </a:r>
            <a:r>
              <a:rPr lang="en-US" sz="2800" dirty="0"/>
              <a:t>With wired connections, a computer or device physically attaches via a cable or wire to a communications device</a:t>
            </a:r>
          </a:p>
        </p:txBody>
      </p:sp>
      <p:sp>
        <p:nvSpPr>
          <p:cNvPr id="2" name="矩形 1"/>
          <p:cNvSpPr/>
          <p:nvPr/>
        </p:nvSpPr>
        <p:spPr>
          <a:xfrm>
            <a:off x="152400" y="2893765"/>
            <a:ext cx="8458200" cy="1602036"/>
          </a:xfrm>
          <a:prstGeom prst="rect">
            <a:avLst/>
          </a:prstGeom>
          <a:noFill/>
          <a:ln>
            <a:noFill/>
          </a:ln>
        </p:spPr>
        <p:txBody>
          <a:bodyPr vert="horz" wrap="square" lIns="91440" tIns="45720" rIns="91440" bIns="45720" numCol="1" anchor="t" anchorCtr="0" compatLnSpc="1">
            <a:prstTxWarp prst="textNoShape">
              <a:avLst/>
            </a:prstTxWarp>
            <a:normAutofit fontScale="92500" lnSpcReduction="10000"/>
          </a:bodyPr>
          <a:lstStyle/>
          <a:p>
            <a:pPr marL="539750" indent="-450850" eaLnBrk="1" hangingPunct="1">
              <a:spcBef>
                <a:spcPct val="20000"/>
              </a:spcBef>
              <a:buClr>
                <a:srgbClr val="8A288F"/>
              </a:buClr>
              <a:buSzPct val="100000"/>
              <a:buFont typeface="Arial" charset="0"/>
              <a:buChar char="•"/>
            </a:pPr>
            <a:r>
              <a:rPr lang="en-US" altLang="zh-TW" sz="2800" b="1" dirty="0">
                <a:ea typeface="Verdana" pitchFamily="34" charset="0"/>
                <a:cs typeface="Arial" pitchFamily="34" charset="0"/>
              </a:rPr>
              <a:t>Wireless: </a:t>
            </a:r>
            <a:r>
              <a:rPr lang="en-US" altLang="zh-TW" sz="2800" dirty="0">
                <a:ea typeface="Verdana" pitchFamily="34" charset="0"/>
                <a:cs typeface="Arial" pitchFamily="34" charset="0"/>
              </a:rPr>
              <a:t>Computers without a communications device can use a wireless modem or other communications device that enables wireless connectivity</a:t>
            </a:r>
          </a:p>
        </p:txBody>
      </p:sp>
    </p:spTree>
    <p:extLst>
      <p:ext uri="{BB962C8B-B14F-4D97-AF65-F5344CB8AC3E}">
        <p14:creationId xmlns:p14="http://schemas.microsoft.com/office/powerpoint/2010/main" val="13280901"/>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dirty="0"/>
              <a:t>Connecting to the Internet (1 of </a:t>
            </a:r>
            <a:r>
              <a:rPr lang="en-US" altLang="zh-TW" dirty="0"/>
              <a:t>7</a:t>
            </a:r>
            <a:r>
              <a:rPr lang="en-US" dirty="0"/>
              <a:t>)</a:t>
            </a:r>
            <a:endParaRPr lang="en-US" altLang="en-US" dirty="0"/>
          </a:p>
        </p:txBody>
      </p:sp>
      <p:sp>
        <p:nvSpPr>
          <p:cNvPr id="11267" name="Content Placeholder 2"/>
          <p:cNvSpPr>
            <a:spLocks noGrp="1"/>
          </p:cNvSpPr>
          <p:nvPr>
            <p:ph idx="1"/>
          </p:nvPr>
        </p:nvSpPr>
        <p:spPr>
          <a:xfrm>
            <a:off x="228600" y="1341634"/>
            <a:ext cx="8763000" cy="3992366"/>
          </a:xfrm>
        </p:spPr>
        <p:txBody>
          <a:bodyPr/>
          <a:lstStyle/>
          <a:p>
            <a:pPr lvl="0"/>
            <a:r>
              <a:rPr lang="en-US" sz="2800" b="1" dirty="0">
                <a:solidFill>
                  <a:schemeClr val="accent1"/>
                </a:solidFill>
              </a:rPr>
              <a:t>Wired</a:t>
            </a:r>
          </a:p>
          <a:p>
            <a:pPr lvl="1"/>
            <a:r>
              <a:rPr lang="en-US" dirty="0"/>
              <a:t>Cable Internet service</a:t>
            </a:r>
          </a:p>
          <a:p>
            <a:pPr lvl="1"/>
            <a:r>
              <a:rPr lang="en-US" dirty="0"/>
              <a:t>DSL (Digital Subscriber Line)</a:t>
            </a:r>
          </a:p>
          <a:p>
            <a:pPr lvl="1"/>
            <a:r>
              <a:rPr lang="en-US" dirty="0"/>
              <a:t>Fiber to the Premises (FTTP)</a:t>
            </a:r>
          </a:p>
          <a:p>
            <a:pPr lvl="0"/>
            <a:r>
              <a:rPr lang="en-US" sz="2800" b="1" dirty="0">
                <a:solidFill>
                  <a:schemeClr val="accent1"/>
                </a:solidFill>
              </a:rPr>
              <a:t>Wireless</a:t>
            </a:r>
          </a:p>
          <a:p>
            <a:pPr lvl="1"/>
            <a:r>
              <a:rPr lang="en-US" b="1" dirty="0"/>
              <a:t>Wi-Fi</a:t>
            </a:r>
            <a:r>
              <a:rPr lang="en-US" dirty="0"/>
              <a:t> (Wireless Fidelity)</a:t>
            </a:r>
          </a:p>
          <a:p>
            <a:pPr lvl="1"/>
            <a:r>
              <a:rPr lang="en-US" dirty="0"/>
              <a:t>Mobile broadband</a:t>
            </a:r>
          </a:p>
          <a:p>
            <a:pPr lvl="1"/>
            <a:r>
              <a:rPr lang="en-US" dirty="0"/>
              <a:t>Fixed wireless</a:t>
            </a:r>
          </a:p>
          <a:p>
            <a:pPr lvl="1"/>
            <a:r>
              <a:rPr lang="en-US" dirty="0"/>
              <a:t>Satellite Internet Service</a:t>
            </a:r>
          </a:p>
        </p:txBody>
      </p:sp>
    </p:spTree>
    <p:extLst>
      <p:ext uri="{BB962C8B-B14F-4D97-AF65-F5344CB8AC3E}">
        <p14:creationId xmlns:p14="http://schemas.microsoft.com/office/powerpoint/2010/main" val="1421538183"/>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dirty="0"/>
              <a:t>Connecting to the Internet (1 of </a:t>
            </a:r>
            <a:r>
              <a:rPr lang="en-US" altLang="zh-TW" dirty="0"/>
              <a:t>7</a:t>
            </a:r>
            <a:r>
              <a:rPr lang="en-US" dirty="0"/>
              <a:t>)</a:t>
            </a:r>
            <a:endParaRPr lang="en-US" altLang="en-US" dirty="0"/>
          </a:p>
        </p:txBody>
      </p:sp>
      <p:sp>
        <p:nvSpPr>
          <p:cNvPr id="11267" name="Content Placeholder 2"/>
          <p:cNvSpPr>
            <a:spLocks noGrp="1"/>
          </p:cNvSpPr>
          <p:nvPr>
            <p:ph idx="1"/>
          </p:nvPr>
        </p:nvSpPr>
        <p:spPr>
          <a:xfrm>
            <a:off x="228600" y="1341634"/>
            <a:ext cx="8763000" cy="3992366"/>
          </a:xfrm>
        </p:spPr>
        <p:txBody>
          <a:bodyPr/>
          <a:lstStyle/>
          <a:p>
            <a:pPr lvl="0"/>
            <a:r>
              <a:rPr lang="en-US" dirty="0"/>
              <a:t>Broadband vs Dial-up Internet connection</a:t>
            </a:r>
          </a:p>
          <a:p>
            <a:pPr marL="0" lvl="0" indent="0">
              <a:buNone/>
            </a:pPr>
            <a:br>
              <a:rPr lang="en-US" dirty="0"/>
            </a:br>
            <a:endParaRPr lang="en-US" dirty="0"/>
          </a:p>
        </p:txBody>
      </p:sp>
      <p:graphicFrame>
        <p:nvGraphicFramePr>
          <p:cNvPr id="2" name="表格 1"/>
          <p:cNvGraphicFramePr>
            <a:graphicFrameLocks noGrp="1"/>
          </p:cNvGraphicFramePr>
          <p:nvPr>
            <p:extLst>
              <p:ext uri="{D42A27DB-BD31-4B8C-83A1-F6EECF244321}">
                <p14:modId xmlns:p14="http://schemas.microsoft.com/office/powerpoint/2010/main" val="3533274210"/>
              </p:ext>
            </p:extLst>
          </p:nvPr>
        </p:nvGraphicFramePr>
        <p:xfrm>
          <a:off x="304800" y="2362200"/>
          <a:ext cx="8305800" cy="3154680"/>
        </p:xfrm>
        <a:graphic>
          <a:graphicData uri="http://schemas.openxmlformats.org/drawingml/2006/table">
            <a:tbl>
              <a:tblPr firstRow="1" bandRow="1">
                <a:tableStyleId>{5C22544A-7EE6-4342-B048-85BDC9FD1C3A}</a:tableStyleId>
              </a:tblPr>
              <a:tblGrid>
                <a:gridCol w="16764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581400">
                  <a:extLst>
                    <a:ext uri="{9D8B030D-6E8A-4147-A177-3AD203B41FA5}">
                      <a16:colId xmlns:a16="http://schemas.microsoft.com/office/drawing/2014/main" val="20002"/>
                    </a:ext>
                  </a:extLst>
                </a:gridCol>
              </a:tblGrid>
              <a:tr h="132080">
                <a:tc>
                  <a:txBody>
                    <a:bodyPr/>
                    <a:lstStyle/>
                    <a:p>
                      <a:endParaRPr lang="zh-TW"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dirty="0"/>
                        <a:t>Broadband</a:t>
                      </a:r>
                      <a:endParaRPr lang="zh-TW" altLang="en-US" dirty="0"/>
                    </a:p>
                  </a:txBody>
                  <a:tcPr/>
                </a:tc>
                <a:tc>
                  <a:txBody>
                    <a:bodyPr/>
                    <a:lstStyle/>
                    <a:p>
                      <a:r>
                        <a:rPr lang="en-US" altLang="zh-TW" dirty="0"/>
                        <a:t>Dial-up</a:t>
                      </a:r>
                      <a:endParaRPr lang="zh-TW" altLang="en-US" dirty="0"/>
                    </a:p>
                  </a:txBody>
                  <a:tcPr/>
                </a:tc>
                <a:extLst>
                  <a:ext uri="{0D108BD9-81ED-4DB2-BD59-A6C34878D82A}">
                    <a16:rowId xmlns:a16="http://schemas.microsoft.com/office/drawing/2014/main" val="10000"/>
                  </a:ext>
                </a:extLst>
              </a:tr>
              <a:tr h="370840">
                <a:tc>
                  <a:txBody>
                    <a:bodyPr/>
                    <a:lstStyle/>
                    <a:p>
                      <a:pPr algn="l" fontAlgn="t"/>
                      <a:r>
                        <a:rPr lang="en-US" dirty="0">
                          <a:effectLst/>
                        </a:rPr>
                        <a:t>Feature</a:t>
                      </a:r>
                    </a:p>
                  </a:txBody>
                  <a:tcPr marB="91440"/>
                </a:tc>
                <a:tc>
                  <a:txBody>
                    <a:bodyPr/>
                    <a:lstStyle/>
                    <a:p>
                      <a:pPr algn="l" fontAlgn="t"/>
                      <a:r>
                        <a:rPr lang="en-US">
                          <a:effectLst/>
                        </a:rPr>
                        <a:t>Dial-up</a:t>
                      </a:r>
                    </a:p>
                  </a:txBody>
                  <a:tcPr marB="91440"/>
                </a:tc>
                <a:tc>
                  <a:txBody>
                    <a:bodyPr/>
                    <a:lstStyle/>
                    <a:p>
                      <a:pPr algn="l" fontAlgn="t"/>
                      <a:r>
                        <a:rPr lang="en-US" dirty="0">
                          <a:effectLst/>
                        </a:rPr>
                        <a:t>Broadband</a:t>
                      </a:r>
                    </a:p>
                  </a:txBody>
                  <a:tcPr marB="91440"/>
                </a:tc>
                <a:extLst>
                  <a:ext uri="{0D108BD9-81ED-4DB2-BD59-A6C34878D82A}">
                    <a16:rowId xmlns:a16="http://schemas.microsoft.com/office/drawing/2014/main" val="10001"/>
                  </a:ext>
                </a:extLst>
              </a:tr>
              <a:tr h="370840">
                <a:tc>
                  <a:txBody>
                    <a:bodyPr/>
                    <a:lstStyle/>
                    <a:p>
                      <a:pPr fontAlgn="t"/>
                      <a:r>
                        <a:rPr lang="en-US">
                          <a:effectLst/>
                        </a:rPr>
                        <a:t>Speed</a:t>
                      </a:r>
                    </a:p>
                  </a:txBody>
                  <a:tcPr marT="91440" marB="91440"/>
                </a:tc>
                <a:tc>
                  <a:txBody>
                    <a:bodyPr/>
                    <a:lstStyle/>
                    <a:p>
                      <a:pPr fontAlgn="t"/>
                      <a:r>
                        <a:rPr lang="en-US">
                          <a:effectLst/>
                        </a:rPr>
                        <a:t>Up to 56 Kbps</a:t>
                      </a:r>
                    </a:p>
                  </a:txBody>
                  <a:tcPr marT="91440" marB="91440"/>
                </a:tc>
                <a:tc>
                  <a:txBody>
                    <a:bodyPr/>
                    <a:lstStyle/>
                    <a:p>
                      <a:pPr fontAlgn="t"/>
                      <a:r>
                        <a:rPr lang="en-US" dirty="0">
                          <a:effectLst/>
                        </a:rPr>
                        <a:t>High (Mbps to </a:t>
                      </a:r>
                      <a:r>
                        <a:rPr lang="en-US" dirty="0" err="1">
                          <a:effectLst/>
                        </a:rPr>
                        <a:t>Gbps</a:t>
                      </a:r>
                      <a:r>
                        <a:rPr lang="en-US" dirty="0">
                          <a:effectLst/>
                        </a:rPr>
                        <a:t>)</a:t>
                      </a:r>
                    </a:p>
                  </a:txBody>
                  <a:tcPr marT="91440" marB="91440"/>
                </a:tc>
                <a:extLst>
                  <a:ext uri="{0D108BD9-81ED-4DB2-BD59-A6C34878D82A}">
                    <a16:rowId xmlns:a16="http://schemas.microsoft.com/office/drawing/2014/main" val="10002"/>
                  </a:ext>
                </a:extLst>
              </a:tr>
              <a:tr h="370840">
                <a:tc>
                  <a:txBody>
                    <a:bodyPr/>
                    <a:lstStyle/>
                    <a:p>
                      <a:pPr fontAlgn="t"/>
                      <a:r>
                        <a:rPr lang="en-US">
                          <a:effectLst/>
                        </a:rPr>
                        <a:t>Connection</a:t>
                      </a:r>
                    </a:p>
                  </a:txBody>
                  <a:tcPr marT="91440" marB="91440"/>
                </a:tc>
                <a:tc>
                  <a:txBody>
                    <a:bodyPr/>
                    <a:lstStyle/>
                    <a:p>
                      <a:pPr fontAlgn="t"/>
                      <a:r>
                        <a:rPr lang="en-US" dirty="0">
                          <a:effectLst/>
                        </a:rPr>
                        <a:t>Phone line required, needs to be "dialed"</a:t>
                      </a:r>
                    </a:p>
                  </a:txBody>
                  <a:tcPr marT="91440" marB="91440"/>
                </a:tc>
                <a:tc>
                  <a:txBody>
                    <a:bodyPr/>
                    <a:lstStyle/>
                    <a:p>
                      <a:pPr fontAlgn="t"/>
                      <a:r>
                        <a:rPr lang="en-US" dirty="0">
                          <a:effectLst/>
                        </a:rPr>
                        <a:t>Always-on, multiple types of technology</a:t>
                      </a:r>
                    </a:p>
                  </a:txBody>
                  <a:tcPr marT="91440" marB="91440"/>
                </a:tc>
                <a:extLst>
                  <a:ext uri="{0D108BD9-81ED-4DB2-BD59-A6C34878D82A}">
                    <a16:rowId xmlns:a16="http://schemas.microsoft.com/office/drawing/2014/main" val="10003"/>
                  </a:ext>
                </a:extLst>
              </a:tr>
              <a:tr h="370840">
                <a:tc>
                  <a:txBody>
                    <a:bodyPr/>
                    <a:lstStyle/>
                    <a:p>
                      <a:pPr fontAlgn="t"/>
                      <a:r>
                        <a:rPr lang="en-US" dirty="0">
                          <a:effectLst/>
                        </a:rPr>
                        <a:t>Security</a:t>
                      </a:r>
                    </a:p>
                  </a:txBody>
                  <a:tcPr marT="91440" marB="91440"/>
                </a:tc>
                <a:tc>
                  <a:txBody>
                    <a:bodyPr/>
                    <a:lstStyle/>
                    <a:p>
                      <a:pPr fontAlgn="t"/>
                      <a:r>
                        <a:rPr lang="en-US" dirty="0">
                          <a:effectLst/>
                        </a:rPr>
                        <a:t>IP</a:t>
                      </a:r>
                      <a:r>
                        <a:rPr lang="en-US" baseline="0" dirty="0">
                          <a:effectLst/>
                        </a:rPr>
                        <a:t> address does not change</a:t>
                      </a:r>
                      <a:endParaRPr lang="en-US" dirty="0">
                        <a:effectLst/>
                      </a:endParaRPr>
                    </a:p>
                  </a:txBody>
                  <a:tcPr marT="91440" marB="91440"/>
                </a:tc>
                <a:tc>
                  <a:txBody>
                    <a:bodyPr/>
                    <a:lstStyle/>
                    <a:p>
                      <a:pPr fontAlgn="t"/>
                      <a:r>
                        <a:rPr lang="en-US" dirty="0">
                          <a:effectLst/>
                        </a:rPr>
                        <a:t>IP address changes every time</a:t>
                      </a:r>
                    </a:p>
                  </a:txBody>
                  <a:tcPr marT="91440" marB="91440"/>
                </a:tc>
                <a:extLst>
                  <a:ext uri="{0D108BD9-81ED-4DB2-BD59-A6C34878D82A}">
                    <a16:rowId xmlns:a16="http://schemas.microsoft.com/office/drawing/2014/main" val="10004"/>
                  </a:ext>
                </a:extLst>
              </a:tr>
              <a:tr h="370840">
                <a:tc>
                  <a:txBody>
                    <a:bodyPr/>
                    <a:lstStyle/>
                    <a:p>
                      <a:pPr fontAlgn="t"/>
                      <a:r>
                        <a:rPr lang="en-US" dirty="0">
                          <a:effectLst/>
                        </a:rPr>
                        <a:t>Applications</a:t>
                      </a:r>
                    </a:p>
                  </a:txBody>
                  <a:tcPr marT="91440" marB="91440"/>
                </a:tc>
                <a:tc>
                  <a:txBody>
                    <a:bodyPr/>
                    <a:lstStyle/>
                    <a:p>
                      <a:pPr fontAlgn="t"/>
                      <a:r>
                        <a:rPr lang="en-US">
                          <a:effectLst/>
                        </a:rPr>
                        <a:t>Basic web browsing, email</a:t>
                      </a:r>
                    </a:p>
                  </a:txBody>
                  <a:tcPr marT="91440" marB="91440"/>
                </a:tc>
                <a:tc>
                  <a:txBody>
                    <a:bodyPr/>
                    <a:lstStyle/>
                    <a:p>
                      <a:pPr fontAlgn="t"/>
                      <a:r>
                        <a:rPr lang="en-US" dirty="0">
                          <a:effectLst/>
                        </a:rPr>
                        <a:t>Streaming video, online gaming, video conferencing</a:t>
                      </a:r>
                    </a:p>
                  </a:txBody>
                  <a:tcPr marT="91440" marB="9144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02877778"/>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dirty="0"/>
              <a:t>Connecting to the Internet (1 of </a:t>
            </a:r>
            <a:r>
              <a:rPr lang="en-US" altLang="zh-TW" dirty="0"/>
              <a:t>7</a:t>
            </a:r>
            <a:r>
              <a:rPr lang="en-US" dirty="0"/>
              <a:t>)</a:t>
            </a:r>
            <a:endParaRPr lang="en-US" altLang="en-US" dirty="0"/>
          </a:p>
        </p:txBody>
      </p:sp>
      <p:sp>
        <p:nvSpPr>
          <p:cNvPr id="11267" name="Content Placeholder 2"/>
          <p:cNvSpPr>
            <a:spLocks noGrp="1"/>
          </p:cNvSpPr>
          <p:nvPr>
            <p:ph idx="1"/>
          </p:nvPr>
        </p:nvSpPr>
        <p:spPr>
          <a:xfrm>
            <a:off x="304800" y="1143000"/>
            <a:ext cx="8763000" cy="3992366"/>
          </a:xfrm>
        </p:spPr>
        <p:txBody>
          <a:bodyPr/>
          <a:lstStyle/>
          <a:p>
            <a:pPr lvl="0"/>
            <a:r>
              <a:rPr lang="en-US" sz="2800" b="1" dirty="0"/>
              <a:t>Wired</a:t>
            </a:r>
          </a:p>
        </p:txBody>
      </p:sp>
      <p:pic>
        <p:nvPicPr>
          <p:cNvPr id="1028" name="Picture 4" descr="「digital subscriber line」的圖片搜尋結果"/>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1371600"/>
            <a:ext cx="4343400" cy="231516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able Internet service」的圖片搜尋結果"/>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8257" y="3797817"/>
            <a:ext cx="5134705" cy="2286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497931" y="4572000"/>
            <a:ext cx="2321469" cy="830997"/>
          </a:xfrm>
          <a:prstGeom prst="rect">
            <a:avLst/>
          </a:prstGeom>
        </p:spPr>
        <p:txBody>
          <a:bodyPr wrap="none">
            <a:spAutoFit/>
          </a:bodyPr>
          <a:lstStyle/>
          <a:p>
            <a:pPr lvl="0"/>
            <a:r>
              <a:rPr lang="en-US" altLang="zh-TW" b="1" dirty="0"/>
              <a:t>Cable Internet </a:t>
            </a:r>
          </a:p>
          <a:p>
            <a:pPr lvl="0"/>
            <a:r>
              <a:rPr lang="en-US" altLang="zh-TW" b="1" dirty="0"/>
              <a:t>Service</a:t>
            </a:r>
          </a:p>
        </p:txBody>
      </p:sp>
      <p:sp>
        <p:nvSpPr>
          <p:cNvPr id="8" name="矩形 7"/>
          <p:cNvSpPr/>
          <p:nvPr/>
        </p:nvSpPr>
        <p:spPr>
          <a:xfrm>
            <a:off x="1295400" y="2357734"/>
            <a:ext cx="800219" cy="461665"/>
          </a:xfrm>
          <a:prstGeom prst="rect">
            <a:avLst/>
          </a:prstGeom>
        </p:spPr>
        <p:txBody>
          <a:bodyPr wrap="none">
            <a:spAutoFit/>
          </a:bodyPr>
          <a:lstStyle/>
          <a:p>
            <a:pPr lvl="0"/>
            <a:r>
              <a:rPr lang="en-US" altLang="zh-TW" b="1" dirty="0"/>
              <a:t>DSL</a:t>
            </a:r>
          </a:p>
        </p:txBody>
      </p:sp>
    </p:spTree>
    <p:extLst>
      <p:ext uri="{BB962C8B-B14F-4D97-AF65-F5344CB8AC3E}">
        <p14:creationId xmlns:p14="http://schemas.microsoft.com/office/powerpoint/2010/main" val="141341547"/>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Connecting to the Internet (1 of 7)</a:t>
            </a:r>
            <a:endParaRPr lang="zh-TW" altLang="en-US" dirty="0"/>
          </a:p>
        </p:txBody>
      </p:sp>
      <p:pic>
        <p:nvPicPr>
          <p:cNvPr id="4" name="Picture 2" descr="&quot;An illustration shows the six steps involved in how a home user’s request for a webpage might travel the Internet using cable internet service with accompanying photos at each step as follows:&#10;Step 1:&#10;You send a request to the Internet. For example, you enter the web address of a webpage you want to visit in the address bar of your browser. Accompanying photo shows a villa.&#10;Step 2:&#10;A cable modem transfers the computer’s digital signals to the cable television line in your house. Accompanying photo shows a modem.&#10;Step 3:&#10;Your request (digital signals) travels through cable television lines to a central cable system, which is shared by up to 500 homes in a neighbourhood. Accompanying photo shows a server.&#10;Step 4:&#10;The central cable system sends your request over high-speed fiber-optic lines to the cable operator, who often also is the ISP. Accompanying photo shows a high-rise building of an organisation.&#10;Step 5:&#10;The ISP routes your request through the Internet backbone to the destination server (in this example, the server that contains the requested webpage). Accompanying photo shows a globe with ISP routes. &#10;Step 6:&#10;The server retrieves the requested webpage and sends it back through the Internet backbone to your computer. Accompanying photos show a rack in a server room stacked with files, and a screenshot of ebay webpage.&quot;&#10;"/>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2164080" y="1217470"/>
            <a:ext cx="6217920" cy="48097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2"/>
          <p:cNvSpPr txBox="1">
            <a:spLocks/>
          </p:cNvSpPr>
          <p:nvPr/>
        </p:nvSpPr>
        <p:spPr bwMode="auto">
          <a:xfrm>
            <a:off x="457200" y="1219200"/>
            <a:ext cx="16764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57200" indent="-457200" algn="l" rtl="0" eaLnBrk="1" fontAlgn="base" hangingPunct="1">
              <a:spcBef>
                <a:spcPct val="20000"/>
              </a:spcBef>
              <a:spcAft>
                <a:spcPct val="0"/>
              </a:spcAft>
              <a:buClr>
                <a:srgbClr val="8A288F"/>
              </a:buClr>
              <a:buSzPct val="100000"/>
              <a:buFont typeface="Arial" charset="0"/>
              <a:buChar char="•"/>
              <a:defRPr sz="2800" kern="1200">
                <a:solidFill>
                  <a:schemeClr val="tx1"/>
                </a:solidFill>
                <a:latin typeface="Arial" pitchFamily="34" charset="0"/>
                <a:ea typeface="Verdana" pitchFamily="34" charset="0"/>
                <a:cs typeface="Arial" pitchFamily="34" charset="0"/>
              </a:defRPr>
            </a:lvl1pPr>
            <a:lvl2pPr marL="914400" indent="-45720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371600" indent="-457200" algn="l" rtl="0" eaLnBrk="1" fontAlgn="base" hangingPunct="1">
              <a:spcBef>
                <a:spcPct val="20000"/>
              </a:spcBef>
              <a:spcAft>
                <a:spcPct val="0"/>
              </a:spcAft>
              <a:buClr>
                <a:srgbClr val="8A288F"/>
              </a:buClr>
              <a:buFont typeface="Wingdings" pitchFamily="2" charset="2"/>
              <a:buChar char="§"/>
              <a:defRPr sz="2200" kern="1200">
                <a:solidFill>
                  <a:schemeClr val="tx1"/>
                </a:solidFill>
                <a:latin typeface="Arial" pitchFamily="34" charset="0"/>
                <a:ea typeface="Verdana" pitchFamily="34" charset="0"/>
                <a:cs typeface="Arial" pitchFamily="34" charset="0"/>
              </a:defRPr>
            </a:lvl3pPr>
            <a:lvl4pPr marL="1828800" indent="-4572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286000" indent="-4572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Wired</a:t>
            </a:r>
          </a:p>
        </p:txBody>
      </p:sp>
    </p:spTree>
    <p:extLst>
      <p:ext uri="{BB962C8B-B14F-4D97-AF65-F5344CB8AC3E}">
        <p14:creationId xmlns:p14="http://schemas.microsoft.com/office/powerpoint/2010/main" val="3609509467"/>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2"/>
          <p:cNvSpPr>
            <a:spLocks noGrp="1"/>
          </p:cNvSpPr>
          <p:nvPr>
            <p:ph type="title"/>
          </p:nvPr>
        </p:nvSpPr>
        <p:spPr/>
        <p:txBody>
          <a:bodyPr>
            <a:noAutofit/>
          </a:bodyPr>
          <a:lstStyle/>
          <a:p>
            <a:r>
              <a:rPr lang="en-US" dirty="0"/>
              <a:t>Connecting to the Internet (1 of 7)</a:t>
            </a:r>
          </a:p>
        </p:txBody>
      </p:sp>
      <p:pic>
        <p:nvPicPr>
          <p:cNvPr id="7" name="Picture 2" descr="An illustration shows two types of modems connecting devices to the internet. The internet is illustrated by a globe icon and is connected to the modem. A desktop computer is connected to the modem by a cable and a laptop is connected to the internet through a wireless modem inserted in the computer’s USB port. The wireless modem is extended and zoomed for a clearer view.&#10;"/>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5012" t="4457" b="3809"/>
          <a:stretch/>
        </p:blipFill>
        <p:spPr bwMode="auto">
          <a:xfrm>
            <a:off x="1789934" y="1219200"/>
            <a:ext cx="6058666" cy="32009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3600" y="4486620"/>
            <a:ext cx="5715000" cy="160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Content Placeholder 2"/>
          <p:cNvSpPr txBox="1">
            <a:spLocks/>
          </p:cNvSpPr>
          <p:nvPr/>
        </p:nvSpPr>
        <p:spPr bwMode="auto">
          <a:xfrm>
            <a:off x="152400" y="1223665"/>
            <a:ext cx="23622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57200" indent="-457200" algn="l" rtl="0" eaLnBrk="1" fontAlgn="base" hangingPunct="1">
              <a:spcBef>
                <a:spcPct val="20000"/>
              </a:spcBef>
              <a:spcAft>
                <a:spcPct val="0"/>
              </a:spcAft>
              <a:buClr>
                <a:srgbClr val="8A288F"/>
              </a:buClr>
              <a:buSzPct val="100000"/>
              <a:buFont typeface="Arial" charset="0"/>
              <a:buChar char="•"/>
              <a:defRPr sz="2800" kern="1200">
                <a:solidFill>
                  <a:schemeClr val="tx1"/>
                </a:solidFill>
                <a:latin typeface="Arial" pitchFamily="34" charset="0"/>
                <a:ea typeface="Verdana" pitchFamily="34" charset="0"/>
                <a:cs typeface="Arial" pitchFamily="34" charset="0"/>
              </a:defRPr>
            </a:lvl1pPr>
            <a:lvl2pPr marL="914400" indent="-45720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371600" indent="-457200" algn="l" rtl="0" eaLnBrk="1" fontAlgn="base" hangingPunct="1">
              <a:spcBef>
                <a:spcPct val="20000"/>
              </a:spcBef>
              <a:spcAft>
                <a:spcPct val="0"/>
              </a:spcAft>
              <a:buClr>
                <a:srgbClr val="8A288F"/>
              </a:buClr>
              <a:buFont typeface="Wingdings" pitchFamily="2" charset="2"/>
              <a:buChar char="§"/>
              <a:defRPr sz="2200" kern="1200">
                <a:solidFill>
                  <a:schemeClr val="tx1"/>
                </a:solidFill>
                <a:latin typeface="Arial" pitchFamily="34" charset="0"/>
                <a:ea typeface="Verdana" pitchFamily="34" charset="0"/>
                <a:cs typeface="Arial" pitchFamily="34" charset="0"/>
              </a:defRPr>
            </a:lvl3pPr>
            <a:lvl4pPr marL="1828800" indent="-4572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286000" indent="-4572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r>
              <a:rPr lang="en-US" altLang="zh-TW" b="1" dirty="0"/>
              <a:t>Wireless</a:t>
            </a:r>
          </a:p>
        </p:txBody>
      </p:sp>
    </p:spTree>
    <p:extLst>
      <p:ext uri="{BB962C8B-B14F-4D97-AF65-F5344CB8AC3E}">
        <p14:creationId xmlns:p14="http://schemas.microsoft.com/office/powerpoint/2010/main" val="344332710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2"/>
          <p:cNvSpPr>
            <a:spLocks noGrp="1"/>
          </p:cNvSpPr>
          <p:nvPr>
            <p:ph type="title"/>
          </p:nvPr>
        </p:nvSpPr>
        <p:spPr/>
        <p:txBody>
          <a:bodyPr>
            <a:normAutofit/>
          </a:bodyPr>
          <a:lstStyle/>
          <a:p>
            <a:r>
              <a:rPr lang="en-US" dirty="0"/>
              <a:t>Objectives Overview (1 of 2)</a:t>
            </a:r>
            <a:endParaRPr lang="en-US" altLang="en-US" dirty="0"/>
          </a:p>
        </p:txBody>
      </p:sp>
      <p:sp>
        <p:nvSpPr>
          <p:cNvPr id="4099" name="Content Placeholder 3"/>
          <p:cNvSpPr>
            <a:spLocks noGrp="1"/>
          </p:cNvSpPr>
          <p:nvPr>
            <p:ph idx="1"/>
          </p:nvPr>
        </p:nvSpPr>
        <p:spPr>
          <a:xfrm>
            <a:off x="228600" y="1295400"/>
            <a:ext cx="8763000" cy="3992366"/>
          </a:xfrm>
        </p:spPr>
        <p:txBody>
          <a:bodyPr/>
          <a:lstStyle/>
          <a:p>
            <a:pPr lvl="0"/>
            <a:r>
              <a:rPr lang="en-US" sz="2800" dirty="0"/>
              <a:t>Discuss the evolution of the Internet.</a:t>
            </a:r>
          </a:p>
          <a:p>
            <a:pPr lvl="0"/>
            <a:r>
              <a:rPr lang="en-US" sz="2800" dirty="0"/>
              <a:t>Briefly describe various broadband Internet connections.</a:t>
            </a:r>
          </a:p>
          <a:p>
            <a:pPr lvl="0"/>
            <a:r>
              <a:rPr lang="en-US" sz="2800" dirty="0"/>
              <a:t>Describe the purpose of an IP address and its relationship to a domain name.</a:t>
            </a:r>
          </a:p>
          <a:p>
            <a:pPr lvl="0"/>
            <a:r>
              <a:rPr lang="en-US" sz="2800" dirty="0"/>
              <a:t>Describe features of browsers and identify the components of a web address.</a:t>
            </a:r>
          </a:p>
          <a:p>
            <a:pPr lvl="0"/>
            <a:r>
              <a:rPr lang="en-US" sz="2800" dirty="0"/>
              <a:t>Describe ways to compose effective search text.</a:t>
            </a:r>
            <a:endParaRPr lang="en-US" altLang="en-US" sz="2800" dirty="0"/>
          </a:p>
        </p:txBody>
      </p:sp>
      <p:sp>
        <p:nvSpPr>
          <p:cNvPr id="2" name="矩形 1">
            <a:extLst>
              <a:ext uri="{FF2B5EF4-FFF2-40B4-BE49-F238E27FC236}">
                <a16:creationId xmlns:a16="http://schemas.microsoft.com/office/drawing/2014/main" id="{1B0D63AE-439E-400A-BC5E-B21579D4AD9E}"/>
              </a:ext>
            </a:extLst>
          </p:cNvPr>
          <p:cNvSpPr/>
          <p:nvPr/>
        </p:nvSpPr>
        <p:spPr>
          <a:xfrm>
            <a:off x="6874594" y="5791200"/>
            <a:ext cx="2223686" cy="369332"/>
          </a:xfrm>
          <a:prstGeom prst="rect">
            <a:avLst/>
          </a:prstGeom>
        </p:spPr>
        <p:txBody>
          <a:bodyPr wrap="none">
            <a:spAutoFit/>
          </a:bodyPr>
          <a:lstStyle/>
          <a:p>
            <a:r>
              <a:rPr lang="zh-TW" altLang="en-US" sz="1800" dirty="0"/>
              <a:t>IP: Internet Protocol</a:t>
            </a: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dirty="0"/>
              <a:t>Connecting to the Internet (2 of 7)</a:t>
            </a:r>
            <a:endParaRPr lang="en-US" altLang="en-US" dirty="0"/>
          </a:p>
        </p:txBody>
      </p:sp>
      <p:sp>
        <p:nvSpPr>
          <p:cNvPr id="6" name="Content Placeholder 1"/>
          <p:cNvSpPr>
            <a:spLocks noGrp="1"/>
          </p:cNvSpPr>
          <p:nvPr>
            <p:ph idx="1"/>
          </p:nvPr>
        </p:nvSpPr>
        <p:spPr/>
        <p:txBody>
          <a:bodyPr/>
          <a:lstStyle/>
          <a:p>
            <a:r>
              <a:rPr lang="en-US" sz="2800" dirty="0"/>
              <a:t>A hot spot is a wireless network that provides Internet connections to mobile computers and devices</a:t>
            </a:r>
          </a:p>
        </p:txBody>
      </p:sp>
      <p:pic>
        <p:nvPicPr>
          <p:cNvPr id="7" name="Picture 2" descr="An illustration shows digital gadgets connected to the internet using the mobile hot spot. The mobile broadband internet service is switched ON in a smart phone and communication device and both act as a mobile hot spot. The mobile hot spot range is shown as an oval area around the mobile hot spot, and it encircles a laptop, a MP3 music player, and a smart phone using the network wirelessly.&#10;"/>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509986" y="2362200"/>
            <a:ext cx="4043214" cy="24194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ontent Placeholder 3"/>
          <p:cNvSpPr txBox="1">
            <a:spLocks/>
          </p:cNvSpPr>
          <p:nvPr/>
        </p:nvSpPr>
        <p:spPr>
          <a:xfrm>
            <a:off x="519169" y="5029200"/>
            <a:ext cx="8032638" cy="665175"/>
          </a:xfrm>
          <a:prstGeom prst="rect">
            <a:avLst/>
          </a:prstGeom>
        </p:spPr>
        <p:txBody>
          <a:bodyPr/>
          <a:lstStyle>
            <a:lvl1pPr marL="457200" indent="-457200" algn="l" rtl="0" eaLnBrk="1" fontAlgn="base" hangingPunct="1">
              <a:spcBef>
                <a:spcPct val="20000"/>
              </a:spcBef>
              <a:spcAft>
                <a:spcPct val="0"/>
              </a:spcAft>
              <a:buClr>
                <a:srgbClr val="8A288F"/>
              </a:buClr>
              <a:buFont typeface="Arial" charset="0"/>
              <a:buChar char="•"/>
              <a:defRPr sz="2800" kern="1200">
                <a:solidFill>
                  <a:schemeClr val="tx1"/>
                </a:solidFill>
                <a:latin typeface="Arial" pitchFamily="34" charset="0"/>
                <a:ea typeface="Verdana" pitchFamily="34" charset="0"/>
                <a:cs typeface="Arial" pitchFamily="34" charset="0"/>
              </a:defRPr>
            </a:lvl1pPr>
            <a:lvl2pPr marL="914400" indent="-45720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371600" indent="-457200" algn="l" rtl="0" eaLnBrk="1" fontAlgn="base" hangingPunct="1">
              <a:spcBef>
                <a:spcPct val="20000"/>
              </a:spcBef>
              <a:spcAft>
                <a:spcPct val="0"/>
              </a:spcAft>
              <a:buClr>
                <a:srgbClr val="8A288F"/>
              </a:buClr>
              <a:buFont typeface="Wingdings" pitchFamily="2" charset="2"/>
              <a:buChar char="§"/>
              <a:defRPr sz="2000" kern="1200">
                <a:solidFill>
                  <a:schemeClr val="tx1"/>
                </a:solidFill>
                <a:latin typeface="Arial" pitchFamily="34" charset="0"/>
                <a:ea typeface="Verdana" pitchFamily="34" charset="0"/>
                <a:cs typeface="Arial" pitchFamily="34" charset="0"/>
              </a:defRPr>
            </a:lvl3pPr>
            <a:lvl4pPr marL="1828800" indent="-4572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286000" indent="-4572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b="1" dirty="0"/>
              <a:t>Figure 2-3 </a:t>
            </a:r>
            <a:r>
              <a:rPr lang="en-US" sz="1800" dirty="0"/>
              <a:t>You can create a mobile hot spot using a communications device or by tethering a smartphone.</a:t>
            </a:r>
          </a:p>
        </p:txBody>
      </p:sp>
    </p:spTree>
    <p:extLst>
      <p:ext uri="{BB962C8B-B14F-4D97-AF65-F5344CB8AC3E}">
        <p14:creationId xmlns:p14="http://schemas.microsoft.com/office/powerpoint/2010/main" val="1776055462"/>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2"/>
          <p:cNvSpPr>
            <a:spLocks noGrp="1"/>
          </p:cNvSpPr>
          <p:nvPr>
            <p:ph type="title"/>
          </p:nvPr>
        </p:nvSpPr>
        <p:spPr/>
        <p:txBody>
          <a:bodyPr/>
          <a:lstStyle/>
          <a:p>
            <a:r>
              <a:rPr lang="en-US" dirty="0"/>
              <a:t>Connecting to the Internet (3 of 7)</a:t>
            </a:r>
            <a:endParaRPr lang="en-US" altLang="en-US" dirty="0"/>
          </a:p>
        </p:txBody>
      </p:sp>
      <p:sp>
        <p:nvSpPr>
          <p:cNvPr id="12291" name="Content Placeholder 3"/>
          <p:cNvSpPr>
            <a:spLocks noGrp="1"/>
          </p:cNvSpPr>
          <p:nvPr>
            <p:ph idx="1"/>
          </p:nvPr>
        </p:nvSpPr>
        <p:spPr>
          <a:xfrm>
            <a:off x="152400" y="1391490"/>
            <a:ext cx="8839200" cy="3028110"/>
          </a:xfrm>
        </p:spPr>
        <p:txBody>
          <a:bodyPr>
            <a:noAutofit/>
          </a:bodyPr>
          <a:lstStyle/>
          <a:p>
            <a:r>
              <a:rPr lang="en-US" dirty="0"/>
              <a:t>An </a:t>
            </a:r>
            <a:r>
              <a:rPr lang="en-US" b="1" dirty="0">
                <a:solidFill>
                  <a:schemeClr val="accent1"/>
                </a:solidFill>
              </a:rPr>
              <a:t>Internet Service Provider</a:t>
            </a:r>
            <a:r>
              <a:rPr lang="en-US" dirty="0">
                <a:solidFill>
                  <a:schemeClr val="accent1"/>
                </a:solidFill>
              </a:rPr>
              <a:t> (</a:t>
            </a:r>
            <a:r>
              <a:rPr lang="en-US" b="1" dirty="0">
                <a:solidFill>
                  <a:schemeClr val="accent1"/>
                </a:solidFill>
              </a:rPr>
              <a:t>ISP</a:t>
            </a:r>
            <a:r>
              <a:rPr lang="en-US" dirty="0">
                <a:solidFill>
                  <a:schemeClr val="accent1"/>
                </a:solidFill>
              </a:rPr>
              <a:t>) </a:t>
            </a:r>
            <a:r>
              <a:rPr lang="en-US" dirty="0"/>
              <a:t>is a business that provides individuals and organizations access to the Internet free or for a fee.</a:t>
            </a:r>
          </a:p>
          <a:p>
            <a:r>
              <a:rPr lang="en-US" sz="2800" b="1" dirty="0">
                <a:solidFill>
                  <a:schemeClr val="accent1"/>
                </a:solidFill>
              </a:rPr>
              <a:t>Bandwidth</a:t>
            </a:r>
            <a:r>
              <a:rPr lang="en-US" sz="2800" dirty="0"/>
              <a:t> is a measure of the capability of a network to send and receive data</a:t>
            </a:r>
            <a:r>
              <a:rPr lang="en-US" dirty="0"/>
              <a:t>, measured by how </a:t>
            </a:r>
            <a:r>
              <a:rPr lang="en-US" altLang="zh-TW" dirty="0"/>
              <a:t>much data per unit of time a network connection can handle</a:t>
            </a:r>
            <a:r>
              <a:rPr lang="en-US" sz="2800" dirty="0"/>
              <a:t>.</a:t>
            </a:r>
          </a:p>
        </p:txBody>
      </p:sp>
    </p:spTree>
    <p:extLst>
      <p:ext uri="{BB962C8B-B14F-4D97-AF65-F5344CB8AC3E}">
        <p14:creationId xmlns:p14="http://schemas.microsoft.com/office/powerpoint/2010/main" val="2272811084"/>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Connecting to the Internet (4 of 7)</a:t>
            </a:r>
            <a:endParaRPr lang="zh-TW" altLang="en-US" dirty="0"/>
          </a:p>
        </p:txBody>
      </p:sp>
      <p:sp>
        <p:nvSpPr>
          <p:cNvPr id="4" name="文字版面配置區 3"/>
          <p:cNvSpPr>
            <a:spLocks noGrp="1"/>
          </p:cNvSpPr>
          <p:nvPr>
            <p:ph type="body" sz="quarter" idx="13"/>
          </p:nvPr>
        </p:nvSpPr>
        <p:spPr/>
        <p:txBody>
          <a:bodyPr/>
          <a:lstStyle/>
          <a:p>
            <a:endParaRPr lang="zh-TW" altLang="en-US" dirty="0"/>
          </a:p>
        </p:txBody>
      </p:sp>
      <p:sp>
        <p:nvSpPr>
          <p:cNvPr id="5" name="頁尾版面配置區 4"/>
          <p:cNvSpPr>
            <a:spLocks noGrp="1"/>
          </p:cNvSpPr>
          <p:nvPr>
            <p:ph type="ftr" sz="quarter" idx="3"/>
          </p:nvPr>
        </p:nvSpPr>
        <p:spPr>
          <a:xfrm>
            <a:off x="1981200" y="6370637"/>
            <a:ext cx="4724400" cy="365125"/>
          </a:xfrm>
        </p:spPr>
        <p:txBody>
          <a:bodyPr/>
          <a:lstStyle/>
          <a:p>
            <a:r>
              <a:rPr lang="en-US" dirty="0"/>
              <a:t>© 2016 Cengage Learning®. May not be scanned, copied or duplicated, or posted to a publicly accessible website, in whole or in part.</a:t>
            </a:r>
          </a:p>
        </p:txBody>
      </p:sp>
      <p:pic>
        <p:nvPicPr>
          <p:cNvPr id="9" name="Picture 2"/>
          <p:cNvPicPr>
            <a:picLocks noGrp="1" noChangeAspect="1" noChangeArrowheads="1"/>
          </p:cNvPicPr>
          <p:nvPr>
            <p:ph idx="1"/>
          </p:nvPr>
        </p:nvPicPr>
        <p:blipFill rotWithShape="1">
          <a:blip r:embed="rId3" cstate="print"/>
          <a:srcRect l="19653" t="9954"/>
          <a:stretch/>
        </p:blipFill>
        <p:spPr bwMode="auto">
          <a:xfrm>
            <a:off x="1447800" y="1295400"/>
            <a:ext cx="6170510" cy="4653067"/>
          </a:xfrm>
          <a:prstGeom prst="rect">
            <a:avLst/>
          </a:prstGeom>
          <a:noFill/>
          <a:ln w="9525">
            <a:noFill/>
            <a:miter lim="800000"/>
            <a:headEnd/>
            <a:tailEnd/>
          </a:ln>
        </p:spPr>
      </p:pic>
    </p:spTree>
    <p:extLst>
      <p:ext uri="{BB962C8B-B14F-4D97-AF65-F5344CB8AC3E}">
        <p14:creationId xmlns:p14="http://schemas.microsoft.com/office/powerpoint/2010/main" val="30578920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2"/>
          <p:cNvSpPr>
            <a:spLocks noGrp="1"/>
          </p:cNvSpPr>
          <p:nvPr>
            <p:ph type="title"/>
          </p:nvPr>
        </p:nvSpPr>
        <p:spPr/>
        <p:txBody>
          <a:bodyPr/>
          <a:lstStyle/>
          <a:p>
            <a:r>
              <a:rPr lang="en-US" dirty="0"/>
              <a:t>Connecting to the Internet (5 of </a:t>
            </a:r>
            <a:r>
              <a:rPr lang="en-US" altLang="zh-TW" dirty="0"/>
              <a:t>7</a:t>
            </a:r>
            <a:r>
              <a:rPr lang="en-US" dirty="0"/>
              <a:t>)</a:t>
            </a:r>
            <a:endParaRPr lang="en-US" altLang="en-US" dirty="0"/>
          </a:p>
        </p:txBody>
      </p:sp>
      <p:sp>
        <p:nvSpPr>
          <p:cNvPr id="14339" name="Content Placeholder 3"/>
          <p:cNvSpPr>
            <a:spLocks noGrp="1"/>
          </p:cNvSpPr>
          <p:nvPr>
            <p:ph idx="1"/>
          </p:nvPr>
        </p:nvSpPr>
        <p:spPr/>
        <p:txBody>
          <a:bodyPr/>
          <a:lstStyle/>
          <a:p>
            <a:r>
              <a:rPr lang="en-US" sz="2800" dirty="0"/>
              <a:t>An </a:t>
            </a:r>
            <a:r>
              <a:rPr lang="en-US" sz="2800" b="1" dirty="0">
                <a:solidFill>
                  <a:schemeClr val="accent1"/>
                </a:solidFill>
              </a:rPr>
              <a:t>IP address</a:t>
            </a:r>
            <a:r>
              <a:rPr lang="en-US" sz="2800" dirty="0"/>
              <a:t> is a sequence of numbers that uniquely identifies the location of each computer or device connected to the Internet or any other network</a:t>
            </a:r>
          </a:p>
          <a:p>
            <a:r>
              <a:rPr lang="en-US" sz="2800" dirty="0"/>
              <a:t>A </a:t>
            </a:r>
            <a:r>
              <a:rPr lang="en-US" sz="2800" b="1" dirty="0">
                <a:solidFill>
                  <a:schemeClr val="accent1"/>
                </a:solidFill>
              </a:rPr>
              <a:t>domain name</a:t>
            </a:r>
            <a:r>
              <a:rPr lang="en-US" sz="2800" b="1" dirty="0"/>
              <a:t> </a:t>
            </a:r>
            <a:r>
              <a:rPr lang="en-US" sz="2800" dirty="0"/>
              <a:t>is a text-based name that corresponds to the IP address of a server</a:t>
            </a:r>
            <a:endParaRPr lang="en-US" sz="2400" dirty="0"/>
          </a:p>
          <a:p>
            <a:r>
              <a:rPr lang="en-US" sz="2800" dirty="0"/>
              <a:t>A </a:t>
            </a:r>
            <a:r>
              <a:rPr lang="en-US" sz="2800" b="1" dirty="0">
                <a:solidFill>
                  <a:schemeClr val="accent1"/>
                </a:solidFill>
              </a:rPr>
              <a:t>DNS (Domain Name System) server</a:t>
            </a:r>
            <a:r>
              <a:rPr lang="en-US" sz="2800" b="1" dirty="0"/>
              <a:t> </a:t>
            </a:r>
            <a:r>
              <a:rPr lang="en-US" sz="2800" dirty="0"/>
              <a:t>translates the domain name into its associated IP address</a:t>
            </a:r>
          </a:p>
        </p:txBody>
      </p:sp>
    </p:spTree>
    <p:extLst>
      <p:ext uri="{BB962C8B-B14F-4D97-AF65-F5344CB8AC3E}">
        <p14:creationId xmlns:p14="http://schemas.microsoft.com/office/powerpoint/2010/main" val="183103256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Connecting to the Internet (5 of 7)</a:t>
            </a:r>
            <a:endParaRPr lang="zh-TW" altLang="en-US" dirty="0"/>
          </a:p>
        </p:txBody>
      </p:sp>
      <p:pic>
        <p:nvPicPr>
          <p:cNvPr id="4" name="Picture 2" descr="&quot;An illustration shows the following information:&#10;IPv4 address: 74.125.22.139;&#10;IPv6 address: 2001:4860:4860:: 8844;&#10;Domain name: google.com; .com is labeled as top-level domain.&quot;&#10;"/>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3926" t="909"/>
          <a:stretch/>
        </p:blipFill>
        <p:spPr bwMode="auto">
          <a:xfrm>
            <a:off x="176564" y="1600200"/>
            <a:ext cx="8593909" cy="320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4"/>
          <p:cNvSpPr txBox="1">
            <a:spLocks/>
          </p:cNvSpPr>
          <p:nvPr/>
        </p:nvSpPr>
        <p:spPr>
          <a:xfrm>
            <a:off x="492369" y="4876800"/>
            <a:ext cx="8032638" cy="665175"/>
          </a:xfrm>
          <a:prstGeom prst="rect">
            <a:avLst/>
          </a:prstGeom>
        </p:spPr>
        <p:txBody>
          <a:bodyPr/>
          <a:lstStyle>
            <a:lvl1pPr marL="457200" indent="-457200" algn="l" rtl="0" eaLnBrk="1" fontAlgn="base" hangingPunct="1">
              <a:spcBef>
                <a:spcPct val="20000"/>
              </a:spcBef>
              <a:spcAft>
                <a:spcPct val="0"/>
              </a:spcAft>
              <a:buClr>
                <a:srgbClr val="8A288F"/>
              </a:buClr>
              <a:buFont typeface="Arial" charset="0"/>
              <a:buChar char="•"/>
              <a:defRPr sz="2800" kern="1200">
                <a:solidFill>
                  <a:schemeClr val="tx1"/>
                </a:solidFill>
                <a:latin typeface="Arial" pitchFamily="34" charset="0"/>
                <a:ea typeface="Verdana" pitchFamily="34" charset="0"/>
                <a:cs typeface="Arial" pitchFamily="34" charset="0"/>
              </a:defRPr>
            </a:lvl1pPr>
            <a:lvl2pPr marL="914400" indent="-45720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371600" indent="-457200" algn="l" rtl="0" eaLnBrk="1" fontAlgn="base" hangingPunct="1">
              <a:spcBef>
                <a:spcPct val="20000"/>
              </a:spcBef>
              <a:spcAft>
                <a:spcPct val="0"/>
              </a:spcAft>
              <a:buClr>
                <a:srgbClr val="8A288F"/>
              </a:buClr>
              <a:buFont typeface="Wingdings" pitchFamily="2" charset="2"/>
              <a:buChar char="§"/>
              <a:defRPr sz="2000" kern="1200">
                <a:solidFill>
                  <a:schemeClr val="tx1"/>
                </a:solidFill>
                <a:latin typeface="Arial" pitchFamily="34" charset="0"/>
                <a:ea typeface="Verdana" pitchFamily="34" charset="0"/>
                <a:cs typeface="Arial" pitchFamily="34" charset="0"/>
              </a:defRPr>
            </a:lvl3pPr>
            <a:lvl4pPr marL="1828800" indent="-4572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286000" indent="-4572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b="1" dirty="0"/>
              <a:t>Figure 2-5 </a:t>
            </a:r>
            <a:r>
              <a:rPr lang="en-US" sz="1800" dirty="0"/>
              <a:t>The IPv4 and IPv6 addresses, along with the domain name for Google's website.</a:t>
            </a:r>
          </a:p>
        </p:txBody>
      </p:sp>
      <p:sp>
        <p:nvSpPr>
          <p:cNvPr id="3" name="文字方塊 2"/>
          <p:cNvSpPr txBox="1"/>
          <p:nvPr/>
        </p:nvSpPr>
        <p:spPr>
          <a:xfrm>
            <a:off x="7511469" y="1828800"/>
            <a:ext cx="1298753" cy="461665"/>
          </a:xfrm>
          <a:prstGeom prst="rect">
            <a:avLst/>
          </a:prstGeom>
          <a:noFill/>
        </p:spPr>
        <p:txBody>
          <a:bodyPr wrap="none" rtlCol="0">
            <a:spAutoFit/>
          </a:bodyPr>
          <a:lstStyle/>
          <a:p>
            <a:r>
              <a:rPr lang="en-US" altLang="zh-TW" dirty="0"/>
              <a:t>10-base</a:t>
            </a:r>
            <a:endParaRPr lang="zh-TW" altLang="en-US" dirty="0"/>
          </a:p>
        </p:txBody>
      </p:sp>
      <p:sp>
        <p:nvSpPr>
          <p:cNvPr id="6" name="文字方塊 5"/>
          <p:cNvSpPr txBox="1"/>
          <p:nvPr/>
        </p:nvSpPr>
        <p:spPr>
          <a:xfrm>
            <a:off x="7483477" y="3048000"/>
            <a:ext cx="1298753" cy="461665"/>
          </a:xfrm>
          <a:prstGeom prst="rect">
            <a:avLst/>
          </a:prstGeom>
          <a:noFill/>
        </p:spPr>
        <p:txBody>
          <a:bodyPr wrap="none" rtlCol="0">
            <a:spAutoFit/>
          </a:bodyPr>
          <a:lstStyle/>
          <a:p>
            <a:r>
              <a:rPr lang="en-US" altLang="zh-TW" dirty="0"/>
              <a:t>16-base</a:t>
            </a:r>
            <a:endParaRPr lang="zh-TW" altLang="en-US" dirty="0"/>
          </a:p>
        </p:txBody>
      </p:sp>
    </p:spTree>
    <p:extLst>
      <p:ext uri="{BB962C8B-B14F-4D97-AF65-F5344CB8AC3E}">
        <p14:creationId xmlns:p14="http://schemas.microsoft.com/office/powerpoint/2010/main" val="4229807623"/>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0A754C8-6EF3-4161-B2C8-8CBF777C074D}"/>
              </a:ext>
            </a:extLst>
          </p:cNvPr>
          <p:cNvSpPr>
            <a:spLocks noGrp="1"/>
          </p:cNvSpPr>
          <p:nvPr>
            <p:ph type="title"/>
          </p:nvPr>
        </p:nvSpPr>
        <p:spPr/>
        <p:txBody>
          <a:bodyPr/>
          <a:lstStyle/>
          <a:p>
            <a:r>
              <a:rPr lang="en-US" altLang="zh-TW" dirty="0"/>
              <a:t>Connecting to the Internet (5 of 7)</a:t>
            </a:r>
            <a:endParaRPr lang="zh-TW" altLang="en-US" dirty="0"/>
          </a:p>
        </p:txBody>
      </p:sp>
      <p:sp>
        <p:nvSpPr>
          <p:cNvPr id="3" name="內容版面配置區 2">
            <a:extLst>
              <a:ext uri="{FF2B5EF4-FFF2-40B4-BE49-F238E27FC236}">
                <a16:creationId xmlns:a16="http://schemas.microsoft.com/office/drawing/2014/main" id="{32DFD846-3BC1-44DB-A6F3-8890A97394B6}"/>
              </a:ext>
            </a:extLst>
          </p:cNvPr>
          <p:cNvSpPr>
            <a:spLocks noGrp="1"/>
          </p:cNvSpPr>
          <p:nvPr>
            <p:ph idx="1"/>
          </p:nvPr>
        </p:nvSpPr>
        <p:spPr/>
        <p:txBody>
          <a:bodyPr/>
          <a:lstStyle/>
          <a:p>
            <a:r>
              <a:rPr lang="en-US" altLang="zh-TW" dirty="0"/>
              <a:t>2001:0db8:0000:0000:0000:ff00:0042:8329</a:t>
            </a:r>
          </a:p>
          <a:p>
            <a:r>
              <a:rPr lang="en-US" altLang="zh-TW" dirty="0"/>
              <a:t>2001:db8:0:0:0:ff00:42:8329 (omit leading 0)</a:t>
            </a:r>
          </a:p>
          <a:p>
            <a:r>
              <a:rPr lang="en-US" altLang="zh-TW" dirty="0"/>
              <a:t>2001:db8::ff00:42:8329 (Double Colons for Consecutive Zeros)</a:t>
            </a:r>
            <a:endParaRPr lang="zh-TW" altLang="en-US" dirty="0"/>
          </a:p>
        </p:txBody>
      </p:sp>
    </p:spTree>
    <p:extLst>
      <p:ext uri="{BB962C8B-B14F-4D97-AF65-F5344CB8AC3E}">
        <p14:creationId xmlns:p14="http://schemas.microsoft.com/office/powerpoint/2010/main" val="532746755"/>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1E56239-40FF-42DE-8FB7-D14579E6C231}"/>
              </a:ext>
            </a:extLst>
          </p:cNvPr>
          <p:cNvSpPr>
            <a:spLocks noGrp="1"/>
          </p:cNvSpPr>
          <p:nvPr>
            <p:ph type="title"/>
          </p:nvPr>
        </p:nvSpPr>
        <p:spPr/>
        <p:txBody>
          <a:bodyPr/>
          <a:lstStyle/>
          <a:p>
            <a:r>
              <a:rPr lang="en-US" altLang="zh-TW" dirty="0"/>
              <a:t>Connecting to the Internet (5 of 7)</a:t>
            </a:r>
            <a:endParaRPr lang="zh-TW" altLang="en-US" dirty="0"/>
          </a:p>
        </p:txBody>
      </p:sp>
      <p:sp>
        <p:nvSpPr>
          <p:cNvPr id="3" name="內容版面配置區 2">
            <a:extLst>
              <a:ext uri="{FF2B5EF4-FFF2-40B4-BE49-F238E27FC236}">
                <a16:creationId xmlns:a16="http://schemas.microsoft.com/office/drawing/2014/main" id="{648FF7C3-8386-4157-B2AE-0DD30F4A6064}"/>
              </a:ext>
            </a:extLst>
          </p:cNvPr>
          <p:cNvSpPr>
            <a:spLocks noGrp="1"/>
          </p:cNvSpPr>
          <p:nvPr>
            <p:ph idx="1"/>
          </p:nvPr>
        </p:nvSpPr>
        <p:spPr/>
        <p:txBody>
          <a:bodyPr/>
          <a:lstStyle/>
          <a:p>
            <a:r>
              <a:rPr lang="en-US" altLang="zh-TW" dirty="0">
                <a:solidFill>
                  <a:schemeClr val="accent1"/>
                </a:solidFill>
              </a:rPr>
              <a:t>IPv4</a:t>
            </a:r>
            <a:r>
              <a:rPr lang="en-US" altLang="zh-TW" dirty="0"/>
              <a:t>: 2^32 ≈ 4.3 billion</a:t>
            </a:r>
          </a:p>
          <a:p>
            <a:r>
              <a:rPr lang="en-US" altLang="zh-TW" dirty="0"/>
              <a:t>2024 Internet population: 5.35 billion</a:t>
            </a:r>
          </a:p>
          <a:p>
            <a:pPr marL="0" indent="0">
              <a:buNone/>
            </a:pPr>
            <a:r>
              <a:rPr lang="en-US" altLang="zh-TW" sz="1400" dirty="0"/>
              <a:t>(</a:t>
            </a:r>
            <a:r>
              <a:rPr lang="en-US" altLang="zh-TW" sz="1400" dirty="0">
                <a:hlinkClick r:id="rId3"/>
              </a:rPr>
              <a:t>https://datareportal.com/reports/digital-2024-deep-dive-the-state-of-internet-adoption</a:t>
            </a:r>
            <a:r>
              <a:rPr lang="en-US" altLang="zh-TW" sz="1400" dirty="0"/>
              <a:t>)</a:t>
            </a:r>
          </a:p>
          <a:p>
            <a:r>
              <a:rPr lang="en-US" altLang="zh-TW" dirty="0">
                <a:solidFill>
                  <a:schemeClr val="accent1"/>
                </a:solidFill>
              </a:rPr>
              <a:t>IPv6</a:t>
            </a:r>
            <a:r>
              <a:rPr lang="en-US" altLang="zh-TW" dirty="0"/>
              <a:t>: 2^128 </a:t>
            </a:r>
            <a:r>
              <a:rPr lang="zh-TW" altLang="en-US" dirty="0"/>
              <a:t>≈ </a:t>
            </a:r>
            <a:r>
              <a:rPr lang="en-US" altLang="zh-TW" dirty="0"/>
              <a:t>4.3 * 10^38</a:t>
            </a:r>
          </a:p>
          <a:p>
            <a:r>
              <a:rPr lang="en-US" altLang="zh-TW" dirty="0"/>
              <a:t>Sand on the Earth: 10^18 to 10^24</a:t>
            </a:r>
            <a:endParaRPr lang="zh-TW" altLang="en-US" dirty="0"/>
          </a:p>
        </p:txBody>
      </p:sp>
    </p:spTree>
    <p:extLst>
      <p:ext uri="{BB962C8B-B14F-4D97-AF65-F5344CB8AC3E}">
        <p14:creationId xmlns:p14="http://schemas.microsoft.com/office/powerpoint/2010/main" val="2435908656"/>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Connecting to the Internet (5 of 7)</a:t>
            </a:r>
            <a:endParaRPr lang="zh-TW" altLang="en-US" dirty="0"/>
          </a:p>
        </p:txBody>
      </p:sp>
      <p:graphicFrame>
        <p:nvGraphicFramePr>
          <p:cNvPr id="7" name="Table 2"/>
          <p:cNvGraphicFramePr>
            <a:graphicFrameLocks noGrp="1"/>
          </p:cNvGraphicFramePr>
          <p:nvPr>
            <p:extLst>
              <p:ext uri="{D42A27DB-BD31-4B8C-83A1-F6EECF244321}">
                <p14:modId xmlns:p14="http://schemas.microsoft.com/office/powerpoint/2010/main" val="2998068996"/>
              </p:ext>
            </p:extLst>
          </p:nvPr>
        </p:nvGraphicFramePr>
        <p:xfrm>
          <a:off x="914400" y="1295400"/>
          <a:ext cx="7162800" cy="4343409"/>
        </p:xfrm>
        <a:graphic>
          <a:graphicData uri="http://schemas.openxmlformats.org/drawingml/2006/table">
            <a:tbl>
              <a:tblPr firstRow="1" bandRow="1">
                <a:tableStyleId>{5940675A-B579-460E-94D1-54222C63F5DA}</a:tableStyleId>
              </a:tblPr>
              <a:tblGrid>
                <a:gridCol w="2066183">
                  <a:extLst>
                    <a:ext uri="{9D8B030D-6E8A-4147-A177-3AD203B41FA5}">
                      <a16:colId xmlns:a16="http://schemas.microsoft.com/office/drawing/2014/main" val="20000"/>
                    </a:ext>
                  </a:extLst>
                </a:gridCol>
                <a:gridCol w="5096617">
                  <a:extLst>
                    <a:ext uri="{9D8B030D-6E8A-4147-A177-3AD203B41FA5}">
                      <a16:colId xmlns:a16="http://schemas.microsoft.com/office/drawing/2014/main" val="20001"/>
                    </a:ext>
                  </a:extLst>
                </a:gridCol>
              </a:tblGrid>
              <a:tr h="520803">
                <a:tc>
                  <a:txBody>
                    <a:bodyPr/>
                    <a:lstStyle/>
                    <a:p>
                      <a:r>
                        <a:rPr lang="en-US" sz="1400" b="1" dirty="0">
                          <a:solidFill>
                            <a:schemeClr val="bg1"/>
                          </a:solidFill>
                          <a:latin typeface="Arial" pitchFamily="34" charset="0"/>
                          <a:cs typeface="Arial" pitchFamily="34" charset="0"/>
                        </a:rPr>
                        <a:t>TLD</a:t>
                      </a:r>
                    </a:p>
                  </a:txBody>
                  <a:tcPr marL="114300" marR="114300" anchor="ctr">
                    <a:solidFill>
                      <a:srgbClr val="8A288F"/>
                    </a:solidFill>
                  </a:tcPr>
                </a:tc>
                <a:tc>
                  <a:txBody>
                    <a:bodyPr/>
                    <a:lstStyle/>
                    <a:p>
                      <a:r>
                        <a:rPr lang="en-US" sz="1400" b="1" dirty="0">
                          <a:solidFill>
                            <a:schemeClr val="bg1"/>
                          </a:solidFill>
                          <a:latin typeface="Arial" pitchFamily="34" charset="0"/>
                          <a:cs typeface="Arial" pitchFamily="34" charset="0"/>
                        </a:rPr>
                        <a:t>Intended Purpose</a:t>
                      </a:r>
                    </a:p>
                  </a:txBody>
                  <a:tcPr marL="114300" marR="114300" anchor="ctr">
                    <a:solidFill>
                      <a:srgbClr val="8A288F"/>
                    </a:solidFill>
                  </a:tcPr>
                </a:tc>
                <a:extLst>
                  <a:ext uri="{0D108BD9-81ED-4DB2-BD59-A6C34878D82A}">
                    <a16:rowId xmlns:a16="http://schemas.microsoft.com/office/drawing/2014/main" val="10000"/>
                  </a:ext>
                </a:extLst>
              </a:tr>
              <a:tr h="312901">
                <a:tc>
                  <a:txBody>
                    <a:bodyPr/>
                    <a:lstStyle/>
                    <a:p>
                      <a:r>
                        <a:rPr lang="en-US" sz="1400" dirty="0">
                          <a:latin typeface="Arial" pitchFamily="34" charset="0"/>
                          <a:cs typeface="Arial" pitchFamily="34" charset="0"/>
                        </a:rPr>
                        <a:t>.biz</a:t>
                      </a:r>
                    </a:p>
                  </a:txBody>
                  <a:tcPr marL="114300" marR="114300" anchor="ctr"/>
                </a:tc>
                <a:tc>
                  <a:txBody>
                    <a:bodyPr/>
                    <a:lstStyle/>
                    <a:p>
                      <a:r>
                        <a:rPr lang="en-US" sz="1400" dirty="0">
                          <a:latin typeface="Arial" pitchFamily="34" charset="0"/>
                          <a:cs typeface="Arial" pitchFamily="34" charset="0"/>
                        </a:rPr>
                        <a:t>Businesses</a:t>
                      </a:r>
                    </a:p>
                  </a:txBody>
                  <a:tcPr marL="114300" marR="114300" anchor="ctr"/>
                </a:tc>
                <a:extLst>
                  <a:ext uri="{0D108BD9-81ED-4DB2-BD59-A6C34878D82A}">
                    <a16:rowId xmlns:a16="http://schemas.microsoft.com/office/drawing/2014/main" val="10001"/>
                  </a:ext>
                </a:extLst>
              </a:tr>
              <a:tr h="312901">
                <a:tc>
                  <a:txBody>
                    <a:bodyPr/>
                    <a:lstStyle/>
                    <a:p>
                      <a:r>
                        <a:rPr lang="en-US" sz="1400" dirty="0">
                          <a:latin typeface="Arial" pitchFamily="34" charset="0"/>
                          <a:cs typeface="Arial" pitchFamily="34" charset="0"/>
                        </a:rPr>
                        <a:t>.com</a:t>
                      </a:r>
                    </a:p>
                  </a:txBody>
                  <a:tcPr marL="114300" marR="114300" anchor="ctr"/>
                </a:tc>
                <a:tc>
                  <a:txBody>
                    <a:bodyPr/>
                    <a:lstStyle/>
                    <a:p>
                      <a:r>
                        <a:rPr lang="en-US" sz="1400" dirty="0">
                          <a:latin typeface="Arial" pitchFamily="34" charset="0"/>
                          <a:cs typeface="Arial" pitchFamily="34" charset="0"/>
                        </a:rPr>
                        <a:t>Commercial organizations, businesses, and companies</a:t>
                      </a:r>
                    </a:p>
                  </a:txBody>
                  <a:tcPr marL="114300" marR="114300" anchor="ctr"/>
                </a:tc>
                <a:extLst>
                  <a:ext uri="{0D108BD9-81ED-4DB2-BD59-A6C34878D82A}">
                    <a16:rowId xmlns:a16="http://schemas.microsoft.com/office/drawing/2014/main" val="10002"/>
                  </a:ext>
                </a:extLst>
              </a:tr>
              <a:tr h="312901">
                <a:tc>
                  <a:txBody>
                    <a:bodyPr/>
                    <a:lstStyle/>
                    <a:p>
                      <a:r>
                        <a:rPr lang="en-US" sz="1400" dirty="0">
                          <a:latin typeface="Arial" pitchFamily="34" charset="0"/>
                          <a:cs typeface="Arial" pitchFamily="34" charset="0"/>
                        </a:rPr>
                        <a:t>.edu</a:t>
                      </a:r>
                    </a:p>
                  </a:txBody>
                  <a:tcPr marL="114300" marR="114300" anchor="ctr"/>
                </a:tc>
                <a:tc>
                  <a:txBody>
                    <a:bodyPr/>
                    <a:lstStyle/>
                    <a:p>
                      <a:r>
                        <a:rPr lang="en-US" sz="1400" dirty="0">
                          <a:latin typeface="Arial" pitchFamily="34" charset="0"/>
                          <a:cs typeface="Arial" pitchFamily="34" charset="0"/>
                        </a:rPr>
                        <a:t>Educational institutions</a:t>
                      </a:r>
                    </a:p>
                  </a:txBody>
                  <a:tcPr marL="114300" marR="114300" anchor="ctr"/>
                </a:tc>
                <a:extLst>
                  <a:ext uri="{0D108BD9-81ED-4DB2-BD59-A6C34878D82A}">
                    <a16:rowId xmlns:a16="http://schemas.microsoft.com/office/drawing/2014/main" val="10003"/>
                  </a:ext>
                </a:extLst>
              </a:tr>
              <a:tr h="312901">
                <a:tc>
                  <a:txBody>
                    <a:bodyPr/>
                    <a:lstStyle/>
                    <a:p>
                      <a:r>
                        <a:rPr lang="en-US" sz="1400" dirty="0">
                          <a:latin typeface="Arial" pitchFamily="34" charset="0"/>
                          <a:cs typeface="Arial" pitchFamily="34" charset="0"/>
                        </a:rPr>
                        <a:t>.gov</a:t>
                      </a:r>
                    </a:p>
                  </a:txBody>
                  <a:tcPr marL="114300" marR="114300" anchor="ctr"/>
                </a:tc>
                <a:tc>
                  <a:txBody>
                    <a:bodyPr/>
                    <a:lstStyle/>
                    <a:p>
                      <a:r>
                        <a:rPr lang="en-US" sz="1400" dirty="0">
                          <a:latin typeface="Arial" pitchFamily="34" charset="0"/>
                          <a:cs typeface="Arial" pitchFamily="34" charset="0"/>
                        </a:rPr>
                        <a:t>Government agencies</a:t>
                      </a:r>
                    </a:p>
                  </a:txBody>
                  <a:tcPr marL="114300" marR="114300" anchor="ctr"/>
                </a:tc>
                <a:extLst>
                  <a:ext uri="{0D108BD9-81ED-4DB2-BD59-A6C34878D82A}">
                    <a16:rowId xmlns:a16="http://schemas.microsoft.com/office/drawing/2014/main" val="10004"/>
                  </a:ext>
                </a:extLst>
              </a:tr>
              <a:tr h="312901">
                <a:tc>
                  <a:txBody>
                    <a:bodyPr/>
                    <a:lstStyle/>
                    <a:p>
                      <a:r>
                        <a:rPr lang="en-US" sz="1400" dirty="0">
                          <a:latin typeface="Arial" pitchFamily="34" charset="0"/>
                          <a:cs typeface="Arial" pitchFamily="34" charset="0"/>
                        </a:rPr>
                        <a:t>.mil</a:t>
                      </a:r>
                    </a:p>
                  </a:txBody>
                  <a:tcPr marL="114300" marR="114300" anchor="ctr"/>
                </a:tc>
                <a:tc>
                  <a:txBody>
                    <a:bodyPr/>
                    <a:lstStyle/>
                    <a:p>
                      <a:r>
                        <a:rPr lang="en-US" sz="1400" dirty="0">
                          <a:latin typeface="Arial" pitchFamily="34" charset="0"/>
                          <a:cs typeface="Arial" pitchFamily="34" charset="0"/>
                        </a:rPr>
                        <a:t>Military organizations </a:t>
                      </a:r>
                    </a:p>
                  </a:txBody>
                  <a:tcPr marL="114300" marR="114300" anchor="ctr"/>
                </a:tc>
                <a:extLst>
                  <a:ext uri="{0D108BD9-81ED-4DB2-BD59-A6C34878D82A}">
                    <a16:rowId xmlns:a16="http://schemas.microsoft.com/office/drawing/2014/main" val="10005"/>
                  </a:ext>
                </a:extLst>
              </a:tr>
              <a:tr h="312901">
                <a:tc>
                  <a:txBody>
                    <a:bodyPr/>
                    <a:lstStyle/>
                    <a:p>
                      <a:r>
                        <a:rPr lang="en-US" sz="1400" dirty="0">
                          <a:latin typeface="Arial" pitchFamily="34" charset="0"/>
                          <a:cs typeface="Arial" pitchFamily="34" charset="0"/>
                        </a:rPr>
                        <a:t>.museum </a:t>
                      </a:r>
                    </a:p>
                  </a:txBody>
                  <a:tcPr marL="114300" marR="114300" anchor="ctr"/>
                </a:tc>
                <a:tc>
                  <a:txBody>
                    <a:bodyPr/>
                    <a:lstStyle/>
                    <a:p>
                      <a:r>
                        <a:rPr lang="en-US" sz="1400" dirty="0">
                          <a:latin typeface="Arial" pitchFamily="34" charset="0"/>
                          <a:cs typeface="Arial" pitchFamily="34" charset="0"/>
                        </a:rPr>
                        <a:t>Museums and individual museum professionals </a:t>
                      </a:r>
                    </a:p>
                  </a:txBody>
                  <a:tcPr marL="114300" marR="114300" anchor="ctr"/>
                </a:tc>
                <a:extLst>
                  <a:ext uri="{0D108BD9-81ED-4DB2-BD59-A6C34878D82A}">
                    <a16:rowId xmlns:a16="http://schemas.microsoft.com/office/drawing/2014/main" val="10006"/>
                  </a:ext>
                </a:extLst>
              </a:tr>
              <a:tr h="312901">
                <a:tc>
                  <a:txBody>
                    <a:bodyPr/>
                    <a:lstStyle/>
                    <a:p>
                      <a:r>
                        <a:rPr lang="en-US" sz="1400" dirty="0">
                          <a:latin typeface="Arial" pitchFamily="34" charset="0"/>
                          <a:cs typeface="Arial" pitchFamily="34" charset="0"/>
                        </a:rPr>
                        <a:t>.name</a:t>
                      </a:r>
                    </a:p>
                  </a:txBody>
                  <a:tcPr marL="114300" marR="114300" anchor="ctr"/>
                </a:tc>
                <a:tc>
                  <a:txBody>
                    <a:bodyPr/>
                    <a:lstStyle/>
                    <a:p>
                      <a:r>
                        <a:rPr lang="en-US" sz="1400" dirty="0">
                          <a:latin typeface="Arial" pitchFamily="34" charset="0"/>
                          <a:cs typeface="Arial" pitchFamily="34" charset="0"/>
                        </a:rPr>
                        <a:t>Individuals </a:t>
                      </a:r>
                    </a:p>
                  </a:txBody>
                  <a:tcPr marL="114300" marR="114300" anchor="ctr"/>
                </a:tc>
                <a:extLst>
                  <a:ext uri="{0D108BD9-81ED-4DB2-BD59-A6C34878D82A}">
                    <a16:rowId xmlns:a16="http://schemas.microsoft.com/office/drawing/2014/main" val="10007"/>
                  </a:ext>
                </a:extLst>
              </a:tr>
              <a:tr h="312901">
                <a:tc>
                  <a:txBody>
                    <a:bodyPr/>
                    <a:lstStyle/>
                    <a:p>
                      <a:r>
                        <a:rPr lang="en-US" sz="1400" dirty="0">
                          <a:latin typeface="Arial" pitchFamily="34" charset="0"/>
                          <a:cs typeface="Arial" pitchFamily="34" charset="0"/>
                        </a:rPr>
                        <a:t>.net </a:t>
                      </a:r>
                    </a:p>
                  </a:txBody>
                  <a:tcPr marL="114300" marR="114300" anchor="ctr"/>
                </a:tc>
                <a:tc>
                  <a:txBody>
                    <a:bodyPr/>
                    <a:lstStyle/>
                    <a:p>
                      <a:r>
                        <a:rPr lang="en-US" sz="1400" dirty="0">
                          <a:latin typeface="Arial" pitchFamily="34" charset="0"/>
                          <a:cs typeface="Arial" pitchFamily="34" charset="0"/>
                        </a:rPr>
                        <a:t>Network providers or commercial companies</a:t>
                      </a:r>
                    </a:p>
                  </a:txBody>
                  <a:tcPr marL="114300" marR="114300" anchor="ctr"/>
                </a:tc>
                <a:extLst>
                  <a:ext uri="{0D108BD9-81ED-4DB2-BD59-A6C34878D82A}">
                    <a16:rowId xmlns:a16="http://schemas.microsoft.com/office/drawing/2014/main" val="10008"/>
                  </a:ext>
                </a:extLst>
              </a:tr>
              <a:tr h="312901">
                <a:tc>
                  <a:txBody>
                    <a:bodyPr/>
                    <a:lstStyle/>
                    <a:p>
                      <a:r>
                        <a:rPr lang="en-US" sz="1400" dirty="0">
                          <a:latin typeface="Arial" pitchFamily="34" charset="0"/>
                          <a:cs typeface="Arial" pitchFamily="34" charset="0"/>
                        </a:rPr>
                        <a:t>.org </a:t>
                      </a:r>
                    </a:p>
                  </a:txBody>
                  <a:tcPr marL="114300" marR="114300" anchor="ctr"/>
                </a:tc>
                <a:tc>
                  <a:txBody>
                    <a:bodyPr/>
                    <a:lstStyle/>
                    <a:p>
                      <a:r>
                        <a:rPr lang="en-US" sz="1400" dirty="0">
                          <a:latin typeface="Arial" pitchFamily="34" charset="0"/>
                          <a:cs typeface="Arial" pitchFamily="34" charset="0"/>
                        </a:rPr>
                        <a:t>Nonprofit organizations </a:t>
                      </a:r>
                    </a:p>
                  </a:txBody>
                  <a:tcPr marL="114300" marR="114300" anchor="ctr"/>
                </a:tc>
                <a:extLst>
                  <a:ext uri="{0D108BD9-81ED-4DB2-BD59-A6C34878D82A}">
                    <a16:rowId xmlns:a16="http://schemas.microsoft.com/office/drawing/2014/main" val="10009"/>
                  </a:ext>
                </a:extLst>
              </a:tr>
              <a:tr h="312901">
                <a:tc>
                  <a:txBody>
                    <a:bodyPr/>
                    <a:lstStyle/>
                    <a:p>
                      <a:r>
                        <a:rPr lang="en-US" sz="1400" dirty="0">
                          <a:latin typeface="Arial" pitchFamily="34" charset="0"/>
                          <a:cs typeface="Arial" pitchFamily="34" charset="0"/>
                        </a:rPr>
                        <a:t>.pro</a:t>
                      </a:r>
                    </a:p>
                  </a:txBody>
                  <a:tcPr marL="114300" marR="114300" anchor="ctr"/>
                </a:tc>
                <a:tc>
                  <a:txBody>
                    <a:bodyPr/>
                    <a:lstStyle/>
                    <a:p>
                      <a:r>
                        <a:rPr lang="en-US" sz="1400" dirty="0">
                          <a:latin typeface="Arial" pitchFamily="34" charset="0"/>
                          <a:cs typeface="Arial" pitchFamily="34" charset="0"/>
                        </a:rPr>
                        <a:t>Licensed professionals</a:t>
                      </a:r>
                    </a:p>
                  </a:txBody>
                  <a:tcPr marL="114300" marR="114300" anchor="ctr"/>
                </a:tc>
                <a:extLst>
                  <a:ext uri="{0D108BD9-81ED-4DB2-BD59-A6C34878D82A}">
                    <a16:rowId xmlns:a16="http://schemas.microsoft.com/office/drawing/2014/main" val="10010"/>
                  </a:ext>
                </a:extLst>
              </a:tr>
              <a:tr h="312901">
                <a:tc>
                  <a:txBody>
                    <a:bodyPr/>
                    <a:lstStyle/>
                    <a:p>
                      <a:r>
                        <a:rPr lang="en-US" sz="1400" dirty="0">
                          <a:latin typeface="Arial" pitchFamily="34" charset="0"/>
                          <a:cs typeface="Arial" pitchFamily="34" charset="0"/>
                        </a:rPr>
                        <a:t>.technology </a:t>
                      </a:r>
                    </a:p>
                  </a:txBody>
                  <a:tcPr marL="114300" marR="114300" anchor="ctr"/>
                </a:tc>
                <a:tc>
                  <a:txBody>
                    <a:bodyPr/>
                    <a:lstStyle/>
                    <a:p>
                      <a:r>
                        <a:rPr lang="en-US" sz="1400" dirty="0">
                          <a:latin typeface="Arial" pitchFamily="34" charset="0"/>
                          <a:cs typeface="Arial" pitchFamily="34" charset="0"/>
                        </a:rPr>
                        <a:t>Technology information </a:t>
                      </a:r>
                    </a:p>
                  </a:txBody>
                  <a:tcPr marL="114300" marR="114300" anchor="ctr"/>
                </a:tc>
                <a:extLst>
                  <a:ext uri="{0D108BD9-81ED-4DB2-BD59-A6C34878D82A}">
                    <a16:rowId xmlns:a16="http://schemas.microsoft.com/office/drawing/2014/main" val="10011"/>
                  </a:ext>
                </a:extLst>
              </a:tr>
              <a:tr h="380695">
                <a:tc>
                  <a:txBody>
                    <a:bodyPr/>
                    <a:lstStyle/>
                    <a:p>
                      <a:r>
                        <a:rPr lang="en-US" sz="1400" dirty="0">
                          <a:latin typeface="Arial" pitchFamily="34" charset="0"/>
                          <a:cs typeface="Arial" pitchFamily="34" charset="0"/>
                        </a:rPr>
                        <a:t>.travel </a:t>
                      </a:r>
                    </a:p>
                  </a:txBody>
                  <a:tcPr marL="114300" marR="114300" anchor="ctr"/>
                </a:tc>
                <a:tc>
                  <a:txBody>
                    <a:bodyPr/>
                    <a:lstStyle/>
                    <a:p>
                      <a:r>
                        <a:rPr lang="en-US" sz="1400" dirty="0">
                          <a:latin typeface="Arial" pitchFamily="34" charset="0"/>
                          <a:cs typeface="Arial" pitchFamily="34" charset="0"/>
                        </a:rPr>
                        <a:t>Entities whose primary area of activity is in the travel industry </a:t>
                      </a:r>
                    </a:p>
                  </a:txBody>
                  <a:tcPr marL="114300" marR="114300" anchor="ctr"/>
                </a:tc>
                <a:extLst>
                  <a:ext uri="{0D108BD9-81ED-4DB2-BD59-A6C34878D82A}">
                    <a16:rowId xmlns:a16="http://schemas.microsoft.com/office/drawing/2014/main" val="10012"/>
                  </a:ext>
                </a:extLst>
              </a:tr>
            </a:tbl>
          </a:graphicData>
        </a:graphic>
      </p:graphicFrame>
      <p:sp>
        <p:nvSpPr>
          <p:cNvPr id="8" name="Content Placeholder 4"/>
          <p:cNvSpPr>
            <a:spLocks noGrp="1"/>
          </p:cNvSpPr>
          <p:nvPr>
            <p:ph sz="quarter" idx="4294967295"/>
          </p:nvPr>
        </p:nvSpPr>
        <p:spPr>
          <a:xfrm>
            <a:off x="838200" y="5638800"/>
            <a:ext cx="3962400" cy="381000"/>
          </a:xfrm>
          <a:prstGeom prst="rect">
            <a:avLst/>
          </a:prstGeom>
        </p:spPr>
        <p:txBody>
          <a:bodyPr/>
          <a:lstStyle/>
          <a:p>
            <a:pPr marL="0" indent="0">
              <a:buNone/>
            </a:pPr>
            <a:r>
              <a:rPr lang="en-US" sz="1800" dirty="0"/>
              <a:t>Table 2-3:  Popular TLDs </a:t>
            </a:r>
          </a:p>
        </p:txBody>
      </p:sp>
    </p:spTree>
    <p:extLst>
      <p:ext uri="{BB962C8B-B14F-4D97-AF65-F5344CB8AC3E}">
        <p14:creationId xmlns:p14="http://schemas.microsoft.com/office/powerpoint/2010/main" val="2268184840"/>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Connecting to the Internet (6 of 7)</a:t>
            </a:r>
            <a:endParaRPr lang="zh-TW" altLang="en-US" dirty="0"/>
          </a:p>
        </p:txBody>
      </p:sp>
      <p:pic>
        <p:nvPicPr>
          <p:cNvPr id="4" name="Picture 2" descr="&quot;An illustration shows the three steps involved in how a browser displays a requested webpage with accompanying photos at each steps as follows:&#10;Step 1:&#10;Run the browser and enter the web address in the browser’s address bar. Accompanying photo shows the web address with a domain name typed as “google.com” in the address bar, a cancel button is shown on the right.&#10;Step 2:&#10;The browser communicates with a DNS server maintained by your ISP or another provider. The DNS server looks up the domain name portion of the web address, finds its associated IP address, and then sends the IP address to your computer or mobile device. Accompanying photo shows DNS servers. &#10;Flow lines flow in both directions between Step 1 and Step 2 indicating the operation of a DNS server. A flow line from Step 1 to Step 2 carries the web address with the domain name “google.com,” and the flow line from Step 2 to Step 1 carries the IP addresses: 74.125.22.139; 2001:4860:4860::8844.&#10;From Step 1, the flow lines flow to Step 3 after receiving the IP address from Step 2, and it carries the same to Step 3.&#10;Step 3:&#10;The browser uses the IP address to contact the web server at the specified IP address to request the content of the desired webpage. The web server fulfills the user’s request by sending the desired content to the user’s browser, which formats the page for display on the screen. Accompanying photo shows the webpage of google.com with a search bar. &quot;&#10;"/>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2266" b="702"/>
          <a:stretch/>
        </p:blipFill>
        <p:spPr bwMode="auto">
          <a:xfrm>
            <a:off x="453390" y="1193450"/>
            <a:ext cx="8313420" cy="414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文字方塊 4"/>
          <p:cNvSpPr txBox="1"/>
          <p:nvPr/>
        </p:nvSpPr>
        <p:spPr>
          <a:xfrm>
            <a:off x="4267200" y="4798367"/>
            <a:ext cx="3967753" cy="461665"/>
          </a:xfrm>
          <a:prstGeom prst="rect">
            <a:avLst/>
          </a:prstGeom>
          <a:noFill/>
        </p:spPr>
        <p:txBody>
          <a:bodyPr wrap="none" rtlCol="0">
            <a:spAutoFit/>
          </a:bodyPr>
          <a:lstStyle/>
          <a:p>
            <a:r>
              <a:rPr lang="en-US" altLang="zh-TW" dirty="0"/>
              <a:t>DNS: Domain Name Server</a:t>
            </a:r>
            <a:endParaRPr lang="zh-TW" altLang="en-US" dirty="0"/>
          </a:p>
        </p:txBody>
      </p:sp>
      <p:sp>
        <p:nvSpPr>
          <p:cNvPr id="6" name="Content Placeholder 1"/>
          <p:cNvSpPr txBox="1">
            <a:spLocks/>
          </p:cNvSpPr>
          <p:nvPr/>
        </p:nvSpPr>
        <p:spPr>
          <a:xfrm>
            <a:off x="381000" y="5354625"/>
            <a:ext cx="8472432" cy="665175"/>
          </a:xfrm>
          <a:prstGeom prst="rect">
            <a:avLst/>
          </a:prstGeom>
        </p:spPr>
        <p:txBody>
          <a:bodyPr/>
          <a:lstStyle>
            <a:lvl1pPr marL="457200" indent="-457200" algn="l" rtl="0" eaLnBrk="1" fontAlgn="base" hangingPunct="1">
              <a:spcBef>
                <a:spcPct val="20000"/>
              </a:spcBef>
              <a:spcAft>
                <a:spcPct val="0"/>
              </a:spcAft>
              <a:buClr>
                <a:srgbClr val="8A288F"/>
              </a:buClr>
              <a:buFont typeface="Arial" charset="0"/>
              <a:buChar char="•"/>
              <a:defRPr sz="2800" kern="1200">
                <a:solidFill>
                  <a:schemeClr val="tx1"/>
                </a:solidFill>
                <a:latin typeface="Arial" pitchFamily="34" charset="0"/>
                <a:ea typeface="Verdana" pitchFamily="34" charset="0"/>
                <a:cs typeface="Arial" pitchFamily="34" charset="0"/>
              </a:defRPr>
            </a:lvl1pPr>
            <a:lvl2pPr marL="914400" indent="-45720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371600" indent="-457200" algn="l" rtl="0" eaLnBrk="1" fontAlgn="base" hangingPunct="1">
              <a:spcBef>
                <a:spcPct val="20000"/>
              </a:spcBef>
              <a:spcAft>
                <a:spcPct val="0"/>
              </a:spcAft>
              <a:buClr>
                <a:srgbClr val="8A288F"/>
              </a:buClr>
              <a:buFont typeface="Wingdings" pitchFamily="2" charset="2"/>
              <a:buChar char="§"/>
              <a:defRPr sz="2000" kern="1200">
                <a:solidFill>
                  <a:schemeClr val="tx1"/>
                </a:solidFill>
                <a:latin typeface="Arial" pitchFamily="34" charset="0"/>
                <a:ea typeface="Verdana" pitchFamily="34" charset="0"/>
                <a:cs typeface="Arial" pitchFamily="34" charset="0"/>
              </a:defRPr>
            </a:lvl3pPr>
            <a:lvl4pPr marL="1828800" indent="-4572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286000" indent="-4572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b="1" dirty="0"/>
              <a:t>Figure 2-6 </a:t>
            </a:r>
            <a:r>
              <a:rPr lang="en-US" sz="1800" dirty="0"/>
              <a:t>This figure show how a user’s entered domain name (google.com) uses a DNS server to display a webpage (Google, in this case).</a:t>
            </a:r>
          </a:p>
        </p:txBody>
      </p:sp>
    </p:spTree>
    <p:extLst>
      <p:ext uri="{BB962C8B-B14F-4D97-AF65-F5344CB8AC3E}">
        <p14:creationId xmlns:p14="http://schemas.microsoft.com/office/powerpoint/2010/main" val="2259948463"/>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8273B5-252F-4F6C-A91A-4E25BDDA472C}"/>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1158F0BE-AB0B-4BC8-92FF-C9B054B6F2F5}"/>
              </a:ext>
            </a:extLst>
          </p:cNvPr>
          <p:cNvSpPr>
            <a:spLocks noGrp="1"/>
          </p:cNvSpPr>
          <p:nvPr>
            <p:ph idx="1"/>
          </p:nvPr>
        </p:nvSpPr>
        <p:spPr/>
        <p:txBody>
          <a:bodyPr/>
          <a:lstStyle/>
          <a:p>
            <a:r>
              <a:rPr lang="en-US" altLang="zh-TW" dirty="0"/>
              <a:t>Go to </a:t>
            </a:r>
            <a:r>
              <a:rPr lang="en-US" altLang="zh-TW" dirty="0">
                <a:hlinkClick r:id="rId2"/>
              </a:rPr>
              <a:t>https://dnschecker.org/all-dns-records-of-domain.php</a:t>
            </a:r>
            <a:r>
              <a:rPr lang="en-US" altLang="zh-TW" dirty="0"/>
              <a:t> to find IP addresses of websites online.</a:t>
            </a:r>
          </a:p>
          <a:p>
            <a:endParaRPr lang="zh-TW" altLang="en-US" dirty="0"/>
          </a:p>
        </p:txBody>
      </p:sp>
      <p:pic>
        <p:nvPicPr>
          <p:cNvPr id="4" name="圖片 3">
            <a:extLst>
              <a:ext uri="{FF2B5EF4-FFF2-40B4-BE49-F238E27FC236}">
                <a16:creationId xmlns:a16="http://schemas.microsoft.com/office/drawing/2014/main" id="{16C61103-5D2E-41AA-983E-F7113713EC2C}"/>
              </a:ext>
            </a:extLst>
          </p:cNvPr>
          <p:cNvPicPr>
            <a:picLocks noChangeAspect="1"/>
          </p:cNvPicPr>
          <p:nvPr/>
        </p:nvPicPr>
        <p:blipFill rotWithShape="1">
          <a:blip r:embed="rId3"/>
          <a:srcRect t="20659" r="38555" b="9840"/>
          <a:stretch/>
        </p:blipFill>
        <p:spPr>
          <a:xfrm>
            <a:off x="-37465" y="2286000"/>
            <a:ext cx="9181465" cy="4068763"/>
          </a:xfrm>
          <a:prstGeom prst="rect">
            <a:avLst/>
          </a:prstGeom>
        </p:spPr>
      </p:pic>
    </p:spTree>
    <p:extLst>
      <p:ext uri="{BB962C8B-B14F-4D97-AF65-F5344CB8AC3E}">
        <p14:creationId xmlns:p14="http://schemas.microsoft.com/office/powerpoint/2010/main" val="520954519"/>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2"/>
          <p:cNvSpPr>
            <a:spLocks noGrp="1"/>
          </p:cNvSpPr>
          <p:nvPr>
            <p:ph type="title"/>
          </p:nvPr>
        </p:nvSpPr>
        <p:spPr/>
        <p:txBody>
          <a:bodyPr>
            <a:noAutofit/>
          </a:bodyPr>
          <a:lstStyle/>
          <a:p>
            <a:r>
              <a:rPr lang="en-US" dirty="0"/>
              <a:t>Objectives Overview (2 of 2)</a:t>
            </a:r>
            <a:endParaRPr lang="en-US" altLang="en-US" dirty="0"/>
          </a:p>
        </p:txBody>
      </p:sp>
      <p:sp>
        <p:nvSpPr>
          <p:cNvPr id="2" name="Content Placeholder 1"/>
          <p:cNvSpPr>
            <a:spLocks noGrp="1"/>
          </p:cNvSpPr>
          <p:nvPr>
            <p:ph idx="1"/>
          </p:nvPr>
        </p:nvSpPr>
        <p:spPr>
          <a:xfrm>
            <a:off x="228600" y="1265434"/>
            <a:ext cx="8763000" cy="4373366"/>
          </a:xfrm>
        </p:spPr>
        <p:txBody>
          <a:bodyPr/>
          <a:lstStyle/>
          <a:p>
            <a:pPr lvl="0"/>
            <a:r>
              <a:rPr lang="en-US" sz="2800"/>
              <a:t>Explain benefits and risks of using online social networks.</a:t>
            </a:r>
          </a:p>
          <a:p>
            <a:pPr lvl="0"/>
            <a:r>
              <a:rPr lang="en-US" sz="2800"/>
              <a:t>Describe uses of various types of websites.</a:t>
            </a:r>
          </a:p>
          <a:p>
            <a:pPr lvl="0"/>
            <a:r>
              <a:rPr lang="en-US" sz="2800"/>
              <a:t>Explain how the web uses graphics, animation, audio, video, and virtual reality.</a:t>
            </a:r>
          </a:p>
          <a:p>
            <a:pPr lvl="0"/>
            <a:r>
              <a:rPr lang="en-US" sz="2800"/>
              <a:t>Explain how email, Internet messaging, chat rooms, online discussions, VoIP, and FTP work.</a:t>
            </a:r>
          </a:p>
          <a:p>
            <a:pPr lvl="0"/>
            <a:r>
              <a:rPr lang="en-US" sz="2800"/>
              <a:t>Identify the rules of netiquette.</a:t>
            </a:r>
            <a:endParaRPr lang="en-US" sz="2800" dirty="0"/>
          </a:p>
        </p:txBody>
      </p:sp>
      <p:sp>
        <p:nvSpPr>
          <p:cNvPr id="3" name="矩形 2">
            <a:extLst>
              <a:ext uri="{FF2B5EF4-FFF2-40B4-BE49-F238E27FC236}">
                <a16:creationId xmlns:a16="http://schemas.microsoft.com/office/drawing/2014/main" id="{DCA91815-7D46-4C55-80B6-2662EE1D69CF}"/>
              </a:ext>
            </a:extLst>
          </p:cNvPr>
          <p:cNvSpPr/>
          <p:nvPr/>
        </p:nvSpPr>
        <p:spPr>
          <a:xfrm>
            <a:off x="5562600" y="5592566"/>
            <a:ext cx="4572000" cy="646331"/>
          </a:xfrm>
          <a:prstGeom prst="rect">
            <a:avLst/>
          </a:prstGeom>
        </p:spPr>
        <p:txBody>
          <a:bodyPr>
            <a:spAutoFit/>
          </a:bodyPr>
          <a:lstStyle/>
          <a:p>
            <a:r>
              <a:rPr lang="en-US" altLang="zh-TW" sz="1800" dirty="0"/>
              <a:t>VoIP: voice over internet protocol</a:t>
            </a:r>
          </a:p>
          <a:p>
            <a:r>
              <a:rPr lang="en-US" altLang="zh-TW" sz="1800" dirty="0"/>
              <a:t>FTP: pile transfer protocol</a:t>
            </a:r>
            <a:endParaRPr lang="zh-TW" altLang="en-US" sz="1800" dirty="0"/>
          </a:p>
        </p:txBody>
      </p:sp>
    </p:spTree>
    <p:extLst>
      <p:ext uri="{BB962C8B-B14F-4D97-AF65-F5344CB8AC3E}">
        <p14:creationId xmlns:p14="http://schemas.microsoft.com/office/powerpoint/2010/main" val="408323719"/>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1262679-E4CC-48D8-94EF-BFAFDD56C328}"/>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A195A67C-7DC1-49E6-96DC-53DF51385F76}"/>
              </a:ext>
            </a:extLst>
          </p:cNvPr>
          <p:cNvSpPr>
            <a:spLocks noGrp="1"/>
          </p:cNvSpPr>
          <p:nvPr>
            <p:ph idx="1"/>
          </p:nvPr>
        </p:nvSpPr>
        <p:spPr/>
        <p:txBody>
          <a:bodyPr/>
          <a:lstStyle/>
          <a:p>
            <a:r>
              <a:rPr lang="en-US" altLang="zh-TW" dirty="0"/>
              <a:t>Use `ipconfig` on windows </a:t>
            </a:r>
            <a:r>
              <a:rPr lang="en-US" altLang="zh-TW" dirty="0" err="1"/>
              <a:t>cmd</a:t>
            </a:r>
            <a:r>
              <a:rPr lang="en-US" altLang="zh-TW" dirty="0"/>
              <a:t> to look up your IP address. </a:t>
            </a:r>
          </a:p>
          <a:p>
            <a:r>
              <a:rPr lang="en-US" altLang="zh-TW" dirty="0"/>
              <a:t>Go to </a:t>
            </a:r>
            <a:r>
              <a:rPr lang="en-US" altLang="zh-TW" dirty="0">
                <a:hlinkClick r:id="rId3"/>
              </a:rPr>
              <a:t>https://api.ipify.org/</a:t>
            </a:r>
            <a:r>
              <a:rPr lang="en-US" altLang="zh-TW" dirty="0"/>
              <a:t> to find your IP address. </a:t>
            </a:r>
          </a:p>
          <a:p>
            <a:r>
              <a:rPr lang="en-US" altLang="zh-TW" dirty="0"/>
              <a:t>Why are they different? </a:t>
            </a:r>
          </a:p>
          <a:p>
            <a:endParaRPr lang="zh-TW" altLang="en-US" dirty="0"/>
          </a:p>
        </p:txBody>
      </p:sp>
      <p:pic>
        <p:nvPicPr>
          <p:cNvPr id="6" name="圖片 5">
            <a:extLst>
              <a:ext uri="{FF2B5EF4-FFF2-40B4-BE49-F238E27FC236}">
                <a16:creationId xmlns:a16="http://schemas.microsoft.com/office/drawing/2014/main" id="{793ECC23-C349-4061-8E48-00238D55252F}"/>
              </a:ext>
            </a:extLst>
          </p:cNvPr>
          <p:cNvPicPr>
            <a:picLocks noChangeAspect="1"/>
          </p:cNvPicPr>
          <p:nvPr/>
        </p:nvPicPr>
        <p:blipFill>
          <a:blip r:embed="rId4"/>
          <a:stretch>
            <a:fillRect/>
          </a:stretch>
        </p:blipFill>
        <p:spPr>
          <a:xfrm>
            <a:off x="0" y="5134404"/>
            <a:ext cx="9144000" cy="1717658"/>
          </a:xfrm>
          <a:prstGeom prst="rect">
            <a:avLst/>
          </a:prstGeom>
        </p:spPr>
      </p:pic>
      <p:pic>
        <p:nvPicPr>
          <p:cNvPr id="5" name="圖片 4">
            <a:extLst>
              <a:ext uri="{FF2B5EF4-FFF2-40B4-BE49-F238E27FC236}">
                <a16:creationId xmlns:a16="http://schemas.microsoft.com/office/drawing/2014/main" id="{81394AF2-7F70-40E9-8449-0FEAB7EE29E0}"/>
              </a:ext>
            </a:extLst>
          </p:cNvPr>
          <p:cNvPicPr>
            <a:picLocks noChangeAspect="1"/>
          </p:cNvPicPr>
          <p:nvPr/>
        </p:nvPicPr>
        <p:blipFill>
          <a:blip r:embed="rId5"/>
          <a:stretch>
            <a:fillRect/>
          </a:stretch>
        </p:blipFill>
        <p:spPr>
          <a:xfrm>
            <a:off x="0" y="3276600"/>
            <a:ext cx="9144000" cy="1836033"/>
          </a:xfrm>
          <a:prstGeom prst="rect">
            <a:avLst/>
          </a:prstGeom>
        </p:spPr>
      </p:pic>
    </p:spTree>
    <p:extLst>
      <p:ext uri="{BB962C8B-B14F-4D97-AF65-F5344CB8AC3E}">
        <p14:creationId xmlns:p14="http://schemas.microsoft.com/office/powerpoint/2010/main" val="152705593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331B844-0C7E-44D7-A3E3-9D7549D6070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1BC3496-364D-4C03-A617-A51A5B0A2296}"/>
              </a:ext>
            </a:extLst>
          </p:cNvPr>
          <p:cNvSpPr>
            <a:spLocks noGrp="1"/>
          </p:cNvSpPr>
          <p:nvPr>
            <p:ph idx="1"/>
          </p:nvPr>
        </p:nvSpPr>
        <p:spPr/>
        <p:txBody>
          <a:bodyPr/>
          <a:lstStyle/>
          <a:p>
            <a:r>
              <a:rPr lang="en-US" altLang="zh-TW" dirty="0"/>
              <a:t>It is because IPv4 addresses is exhausted. </a:t>
            </a:r>
          </a:p>
          <a:p>
            <a:r>
              <a:rPr lang="en-US" altLang="zh-TW" dirty="0"/>
              <a:t>NAT(Network Address Translation) is one of solutions to IPv4 exhaustion. </a:t>
            </a:r>
            <a:endParaRPr lang="zh-TW" altLang="en-US" dirty="0"/>
          </a:p>
        </p:txBody>
      </p:sp>
      <p:sp>
        <p:nvSpPr>
          <p:cNvPr id="4" name="矩形: 圓角 3">
            <a:extLst>
              <a:ext uri="{FF2B5EF4-FFF2-40B4-BE49-F238E27FC236}">
                <a16:creationId xmlns:a16="http://schemas.microsoft.com/office/drawing/2014/main" id="{DA6B88BA-13C4-455A-816F-762CAB515774}"/>
              </a:ext>
            </a:extLst>
          </p:cNvPr>
          <p:cNvSpPr/>
          <p:nvPr/>
        </p:nvSpPr>
        <p:spPr>
          <a:xfrm>
            <a:off x="3227615" y="4135554"/>
            <a:ext cx="1828800" cy="1676400"/>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Modem</a:t>
            </a:r>
            <a:r>
              <a:rPr lang="zh-TW" altLang="en-US" dirty="0">
                <a:solidFill>
                  <a:schemeClr val="tx1"/>
                </a:solidFill>
              </a:rPr>
              <a:t>、</a:t>
            </a:r>
            <a:r>
              <a:rPr lang="en-US" altLang="zh-TW" dirty="0">
                <a:solidFill>
                  <a:schemeClr val="tx1"/>
                </a:solidFill>
              </a:rPr>
              <a:t> </a:t>
            </a:r>
            <a:r>
              <a:rPr lang="en-US" altLang="zh-TW" dirty="0" err="1">
                <a:solidFill>
                  <a:schemeClr val="tx1"/>
                </a:solidFill>
              </a:rPr>
              <a:t>WiFi</a:t>
            </a:r>
            <a:r>
              <a:rPr lang="en-US" altLang="zh-TW" dirty="0">
                <a:solidFill>
                  <a:schemeClr val="tx1"/>
                </a:solidFill>
              </a:rPr>
              <a:t> router</a:t>
            </a:r>
            <a:endParaRPr lang="zh-TW" altLang="en-US" dirty="0">
              <a:solidFill>
                <a:schemeClr val="tx1"/>
              </a:solidFill>
            </a:endParaRPr>
          </a:p>
        </p:txBody>
      </p:sp>
      <p:sp>
        <p:nvSpPr>
          <p:cNvPr id="6" name="箭號: 向右 5">
            <a:extLst>
              <a:ext uri="{FF2B5EF4-FFF2-40B4-BE49-F238E27FC236}">
                <a16:creationId xmlns:a16="http://schemas.microsoft.com/office/drawing/2014/main" id="{DE22C691-37F1-4E6E-9F4D-1635C960BDBD}"/>
              </a:ext>
            </a:extLst>
          </p:cNvPr>
          <p:cNvSpPr/>
          <p:nvPr/>
        </p:nvSpPr>
        <p:spPr>
          <a:xfrm>
            <a:off x="4851526" y="3719074"/>
            <a:ext cx="13716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文字方塊 6">
            <a:extLst>
              <a:ext uri="{FF2B5EF4-FFF2-40B4-BE49-F238E27FC236}">
                <a16:creationId xmlns:a16="http://schemas.microsoft.com/office/drawing/2014/main" id="{EF31A10A-4CD8-49D9-8ED5-AC1539B94954}"/>
              </a:ext>
            </a:extLst>
          </p:cNvPr>
          <p:cNvSpPr txBox="1"/>
          <p:nvPr/>
        </p:nvSpPr>
        <p:spPr>
          <a:xfrm>
            <a:off x="4851526" y="3193685"/>
            <a:ext cx="1228221" cy="461665"/>
          </a:xfrm>
          <a:prstGeom prst="rect">
            <a:avLst/>
          </a:prstGeom>
          <a:noFill/>
        </p:spPr>
        <p:txBody>
          <a:bodyPr wrap="none" rtlCol="0">
            <a:spAutoFit/>
          </a:bodyPr>
          <a:lstStyle/>
          <a:p>
            <a:r>
              <a:rPr lang="en-US" altLang="zh-TW" dirty="0"/>
              <a:t>Intranet</a:t>
            </a:r>
            <a:endParaRPr lang="zh-TW" altLang="en-US" dirty="0"/>
          </a:p>
        </p:txBody>
      </p:sp>
      <p:sp>
        <p:nvSpPr>
          <p:cNvPr id="8" name="箭號: 向左 7">
            <a:extLst>
              <a:ext uri="{FF2B5EF4-FFF2-40B4-BE49-F238E27FC236}">
                <a16:creationId xmlns:a16="http://schemas.microsoft.com/office/drawing/2014/main" id="{0B0D23A1-3F85-458C-B13A-302B27CF5B47}"/>
              </a:ext>
            </a:extLst>
          </p:cNvPr>
          <p:cNvSpPr/>
          <p:nvPr/>
        </p:nvSpPr>
        <p:spPr>
          <a:xfrm>
            <a:off x="2259542" y="3716220"/>
            <a:ext cx="1295400"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文字方塊 8">
            <a:extLst>
              <a:ext uri="{FF2B5EF4-FFF2-40B4-BE49-F238E27FC236}">
                <a16:creationId xmlns:a16="http://schemas.microsoft.com/office/drawing/2014/main" id="{BFA13038-5DA3-4CFB-A63D-5C9A823A4789}"/>
              </a:ext>
            </a:extLst>
          </p:cNvPr>
          <p:cNvSpPr txBox="1"/>
          <p:nvPr/>
        </p:nvSpPr>
        <p:spPr>
          <a:xfrm>
            <a:off x="2426507" y="3198167"/>
            <a:ext cx="1228221" cy="461665"/>
          </a:xfrm>
          <a:prstGeom prst="rect">
            <a:avLst/>
          </a:prstGeom>
          <a:noFill/>
        </p:spPr>
        <p:txBody>
          <a:bodyPr wrap="none" rtlCol="0">
            <a:spAutoFit/>
          </a:bodyPr>
          <a:lstStyle/>
          <a:p>
            <a:r>
              <a:rPr lang="en-US" altLang="zh-TW" dirty="0"/>
              <a:t>Internet</a:t>
            </a:r>
            <a:endParaRPr lang="zh-TW" altLang="en-US" dirty="0"/>
          </a:p>
        </p:txBody>
      </p:sp>
      <p:sp>
        <p:nvSpPr>
          <p:cNvPr id="10" name="矩形 9">
            <a:extLst>
              <a:ext uri="{FF2B5EF4-FFF2-40B4-BE49-F238E27FC236}">
                <a16:creationId xmlns:a16="http://schemas.microsoft.com/office/drawing/2014/main" id="{2315ADDC-1863-49D4-B284-0074F1827A6E}"/>
              </a:ext>
            </a:extLst>
          </p:cNvPr>
          <p:cNvSpPr/>
          <p:nvPr/>
        </p:nvSpPr>
        <p:spPr>
          <a:xfrm>
            <a:off x="7043057" y="3619500"/>
            <a:ext cx="1828800" cy="114300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Devices such as PC, smartphone</a:t>
            </a:r>
            <a:endParaRPr lang="zh-TW" altLang="en-US" dirty="0">
              <a:solidFill>
                <a:schemeClr val="tx1"/>
              </a:solidFill>
            </a:endParaRPr>
          </a:p>
        </p:txBody>
      </p:sp>
      <p:pic>
        <p:nvPicPr>
          <p:cNvPr id="12" name="圖片 11">
            <a:extLst>
              <a:ext uri="{FF2B5EF4-FFF2-40B4-BE49-F238E27FC236}">
                <a16:creationId xmlns:a16="http://schemas.microsoft.com/office/drawing/2014/main" id="{D7E4CA49-385C-4794-AA24-7B0FB6C00BC8}"/>
              </a:ext>
            </a:extLst>
          </p:cNvPr>
          <p:cNvPicPr>
            <a:picLocks noChangeAspect="1"/>
          </p:cNvPicPr>
          <p:nvPr/>
        </p:nvPicPr>
        <p:blipFill>
          <a:blip r:embed="rId3"/>
          <a:stretch>
            <a:fillRect/>
          </a:stretch>
        </p:blipFill>
        <p:spPr>
          <a:xfrm>
            <a:off x="141515" y="3295650"/>
            <a:ext cx="1790700" cy="1790700"/>
          </a:xfrm>
          <a:prstGeom prst="rect">
            <a:avLst/>
          </a:prstGeom>
        </p:spPr>
      </p:pic>
      <p:cxnSp>
        <p:nvCxnSpPr>
          <p:cNvPr id="14" name="直線接點 13">
            <a:extLst>
              <a:ext uri="{FF2B5EF4-FFF2-40B4-BE49-F238E27FC236}">
                <a16:creationId xmlns:a16="http://schemas.microsoft.com/office/drawing/2014/main" id="{6947B4E5-6E92-49E2-9457-9303DE4BC137}"/>
              </a:ext>
            </a:extLst>
          </p:cNvPr>
          <p:cNvCxnSpPr>
            <a:stCxn id="12" idx="3"/>
            <a:endCxn id="4" idx="1"/>
          </p:cNvCxnSpPr>
          <p:nvPr/>
        </p:nvCxnSpPr>
        <p:spPr>
          <a:xfrm>
            <a:off x="1932215" y="4191000"/>
            <a:ext cx="1295400" cy="782754"/>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 name="直線接點 20">
            <a:extLst>
              <a:ext uri="{FF2B5EF4-FFF2-40B4-BE49-F238E27FC236}">
                <a16:creationId xmlns:a16="http://schemas.microsoft.com/office/drawing/2014/main" id="{2616FD17-4B8A-459B-AA8B-9C7CE8D64A61}"/>
              </a:ext>
            </a:extLst>
          </p:cNvPr>
          <p:cNvCxnSpPr>
            <a:stCxn id="4" idx="3"/>
            <a:endCxn id="10" idx="1"/>
          </p:cNvCxnSpPr>
          <p:nvPr/>
        </p:nvCxnSpPr>
        <p:spPr>
          <a:xfrm flipV="1">
            <a:off x="5056415" y="4191000"/>
            <a:ext cx="1986642" cy="782754"/>
          </a:xfrm>
          <a:prstGeom prst="line">
            <a:avLst/>
          </a:prstGeom>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DADD04EA-9A98-4591-9DD6-AA9016B415C8}"/>
              </a:ext>
            </a:extLst>
          </p:cNvPr>
          <p:cNvSpPr/>
          <p:nvPr/>
        </p:nvSpPr>
        <p:spPr>
          <a:xfrm>
            <a:off x="6807406" y="5028833"/>
            <a:ext cx="2220480" cy="830997"/>
          </a:xfrm>
          <a:prstGeom prst="rect">
            <a:avLst/>
          </a:prstGeom>
        </p:spPr>
        <p:txBody>
          <a:bodyPr wrap="none">
            <a:spAutoFit/>
          </a:bodyPr>
          <a:lstStyle/>
          <a:p>
            <a:pPr algn="ctr"/>
            <a:r>
              <a:rPr lang="en-US" altLang="zh-TW" dirty="0">
                <a:solidFill>
                  <a:srgbClr val="202122"/>
                </a:solidFill>
              </a:rPr>
              <a:t>192.168.x.x or </a:t>
            </a:r>
          </a:p>
          <a:p>
            <a:pPr algn="ctr"/>
            <a:r>
              <a:rPr lang="en-US" altLang="zh-TW" dirty="0">
                <a:solidFill>
                  <a:srgbClr val="202122"/>
                </a:solidFill>
              </a:rPr>
              <a:t>10.x.x.x</a:t>
            </a:r>
            <a:endParaRPr lang="zh-TW" altLang="en-US" dirty="0"/>
          </a:p>
        </p:txBody>
      </p:sp>
      <p:sp>
        <p:nvSpPr>
          <p:cNvPr id="11" name="文字方塊 10">
            <a:extLst>
              <a:ext uri="{FF2B5EF4-FFF2-40B4-BE49-F238E27FC236}">
                <a16:creationId xmlns:a16="http://schemas.microsoft.com/office/drawing/2014/main" id="{5116F04C-88E0-440D-A26E-C7BD5493651C}"/>
              </a:ext>
            </a:extLst>
          </p:cNvPr>
          <p:cNvSpPr txBox="1"/>
          <p:nvPr/>
        </p:nvSpPr>
        <p:spPr>
          <a:xfrm>
            <a:off x="3554942" y="3397072"/>
            <a:ext cx="1271310" cy="769441"/>
          </a:xfrm>
          <a:prstGeom prst="rect">
            <a:avLst/>
          </a:prstGeom>
          <a:noFill/>
        </p:spPr>
        <p:txBody>
          <a:bodyPr wrap="none" rtlCol="0">
            <a:spAutoFit/>
          </a:bodyPr>
          <a:lstStyle/>
          <a:p>
            <a:r>
              <a:rPr lang="en-US" altLang="zh-TW" sz="4400" dirty="0">
                <a:solidFill>
                  <a:srgbClr val="FF0000"/>
                </a:solidFill>
              </a:rPr>
              <a:t>NAT</a:t>
            </a:r>
            <a:endParaRPr lang="zh-TW" altLang="en-US" sz="4400" dirty="0">
              <a:solidFill>
                <a:srgbClr val="FF0000"/>
              </a:solidFill>
            </a:endParaRPr>
          </a:p>
        </p:txBody>
      </p:sp>
    </p:spTree>
    <p:extLst>
      <p:ext uri="{BB962C8B-B14F-4D97-AF65-F5344CB8AC3E}">
        <p14:creationId xmlns:p14="http://schemas.microsoft.com/office/powerpoint/2010/main" val="400781758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CDD6D8A-0DAC-4025-8964-D3333A47322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BDA3570-4563-4AF7-90DA-79DBA4AD3DA0}"/>
              </a:ext>
            </a:extLst>
          </p:cNvPr>
          <p:cNvSpPr>
            <a:spLocks noGrp="1"/>
          </p:cNvSpPr>
          <p:nvPr>
            <p:ph idx="1"/>
          </p:nvPr>
        </p:nvSpPr>
        <p:spPr>
          <a:xfrm>
            <a:off x="228600" y="1295401"/>
            <a:ext cx="8763000" cy="685800"/>
          </a:xfrm>
        </p:spPr>
        <p:txBody>
          <a:bodyPr/>
          <a:lstStyle/>
          <a:p>
            <a:r>
              <a:rPr lang="en-US" altLang="zh-TW" dirty="0"/>
              <a:t>Complete website access process</a:t>
            </a:r>
            <a:endParaRPr lang="zh-TW" altLang="en-US" dirty="0"/>
          </a:p>
        </p:txBody>
      </p:sp>
      <p:sp>
        <p:nvSpPr>
          <p:cNvPr id="6" name="矩形: 圓角 5">
            <a:extLst>
              <a:ext uri="{FF2B5EF4-FFF2-40B4-BE49-F238E27FC236}">
                <a16:creationId xmlns:a16="http://schemas.microsoft.com/office/drawing/2014/main" id="{B9F04FCC-E32C-4412-A9D8-B2239E0410F1}"/>
              </a:ext>
            </a:extLst>
          </p:cNvPr>
          <p:cNvSpPr/>
          <p:nvPr/>
        </p:nvSpPr>
        <p:spPr>
          <a:xfrm>
            <a:off x="7222076" y="3977487"/>
            <a:ext cx="1371600" cy="6858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PC</a:t>
            </a:r>
            <a:endParaRPr lang="zh-TW" altLang="en-US" dirty="0">
              <a:solidFill>
                <a:schemeClr val="tx1"/>
              </a:solidFill>
            </a:endParaRPr>
          </a:p>
        </p:txBody>
      </p:sp>
      <p:sp>
        <p:nvSpPr>
          <p:cNvPr id="7" name="矩形 6">
            <a:extLst>
              <a:ext uri="{FF2B5EF4-FFF2-40B4-BE49-F238E27FC236}">
                <a16:creationId xmlns:a16="http://schemas.microsoft.com/office/drawing/2014/main" id="{52653C12-0867-4016-9A44-A196B28A1AB3}"/>
              </a:ext>
            </a:extLst>
          </p:cNvPr>
          <p:cNvSpPr/>
          <p:nvPr/>
        </p:nvSpPr>
        <p:spPr>
          <a:xfrm>
            <a:off x="6611880" y="4837458"/>
            <a:ext cx="2614818" cy="461665"/>
          </a:xfrm>
          <a:prstGeom prst="rect">
            <a:avLst/>
          </a:prstGeom>
        </p:spPr>
        <p:txBody>
          <a:bodyPr wrap="none">
            <a:spAutoFit/>
          </a:bodyPr>
          <a:lstStyle/>
          <a:p>
            <a:r>
              <a:rPr lang="en-US" altLang="zh-TW" dirty="0"/>
              <a:t>IP: 192.168.87.87</a:t>
            </a:r>
          </a:p>
        </p:txBody>
      </p:sp>
      <p:sp>
        <p:nvSpPr>
          <p:cNvPr id="23" name="文字方塊 22">
            <a:extLst>
              <a:ext uri="{FF2B5EF4-FFF2-40B4-BE49-F238E27FC236}">
                <a16:creationId xmlns:a16="http://schemas.microsoft.com/office/drawing/2014/main" id="{C76D4B70-40B1-41EC-9892-3F0A5F4877DD}"/>
              </a:ext>
            </a:extLst>
          </p:cNvPr>
          <p:cNvSpPr txBox="1"/>
          <p:nvPr/>
        </p:nvSpPr>
        <p:spPr>
          <a:xfrm>
            <a:off x="3674128" y="1966905"/>
            <a:ext cx="1228221" cy="461665"/>
          </a:xfrm>
          <a:prstGeom prst="rect">
            <a:avLst/>
          </a:prstGeom>
          <a:noFill/>
        </p:spPr>
        <p:txBody>
          <a:bodyPr wrap="none" rtlCol="0">
            <a:spAutoFit/>
          </a:bodyPr>
          <a:lstStyle/>
          <a:p>
            <a:r>
              <a:rPr lang="en-US" altLang="zh-TW" dirty="0"/>
              <a:t>Intranet</a:t>
            </a:r>
            <a:endParaRPr lang="zh-TW" altLang="en-US" dirty="0"/>
          </a:p>
        </p:txBody>
      </p:sp>
      <p:sp>
        <p:nvSpPr>
          <p:cNvPr id="19" name="矩形: 圓角 18">
            <a:extLst>
              <a:ext uri="{FF2B5EF4-FFF2-40B4-BE49-F238E27FC236}">
                <a16:creationId xmlns:a16="http://schemas.microsoft.com/office/drawing/2014/main" id="{BFCCCC2C-11D9-46EB-A601-E6E63728D474}"/>
              </a:ext>
            </a:extLst>
          </p:cNvPr>
          <p:cNvSpPr/>
          <p:nvPr/>
        </p:nvSpPr>
        <p:spPr>
          <a:xfrm>
            <a:off x="3485613" y="2224106"/>
            <a:ext cx="76200" cy="37639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矩形: 圓角 19">
            <a:extLst>
              <a:ext uri="{FF2B5EF4-FFF2-40B4-BE49-F238E27FC236}">
                <a16:creationId xmlns:a16="http://schemas.microsoft.com/office/drawing/2014/main" id="{5B20199E-D3D7-4DFF-9C05-C290ED81F29A}"/>
              </a:ext>
            </a:extLst>
          </p:cNvPr>
          <p:cNvSpPr/>
          <p:nvPr/>
        </p:nvSpPr>
        <p:spPr>
          <a:xfrm>
            <a:off x="2837913" y="3677284"/>
            <a:ext cx="1371599" cy="841978"/>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Modem, </a:t>
            </a:r>
          </a:p>
          <a:p>
            <a:pPr algn="ctr"/>
            <a:r>
              <a:rPr lang="en-US" altLang="zh-TW" sz="1800" dirty="0" err="1">
                <a:solidFill>
                  <a:schemeClr val="tx1"/>
                </a:solidFill>
              </a:rPr>
              <a:t>WiFi</a:t>
            </a:r>
            <a:r>
              <a:rPr lang="en-US" altLang="zh-TW" sz="1800" dirty="0">
                <a:solidFill>
                  <a:schemeClr val="tx1"/>
                </a:solidFill>
              </a:rPr>
              <a:t> router</a:t>
            </a:r>
            <a:endParaRPr lang="zh-TW" altLang="en-US" sz="1800" dirty="0">
              <a:solidFill>
                <a:schemeClr val="tx1"/>
              </a:solidFill>
            </a:endParaRPr>
          </a:p>
        </p:txBody>
      </p:sp>
      <p:sp>
        <p:nvSpPr>
          <p:cNvPr id="21" name="矩形 20">
            <a:extLst>
              <a:ext uri="{FF2B5EF4-FFF2-40B4-BE49-F238E27FC236}">
                <a16:creationId xmlns:a16="http://schemas.microsoft.com/office/drawing/2014/main" id="{B6ABB0C2-CF03-401D-A7D7-C55CD7EA2D12}"/>
              </a:ext>
            </a:extLst>
          </p:cNvPr>
          <p:cNvSpPr/>
          <p:nvPr/>
        </p:nvSpPr>
        <p:spPr>
          <a:xfrm>
            <a:off x="2645516" y="4728569"/>
            <a:ext cx="1585690" cy="461665"/>
          </a:xfrm>
          <a:prstGeom prst="rect">
            <a:avLst/>
          </a:prstGeom>
          <a:solidFill>
            <a:schemeClr val="bg1"/>
          </a:solidFill>
        </p:spPr>
        <p:txBody>
          <a:bodyPr wrap="none">
            <a:spAutoFit/>
          </a:bodyPr>
          <a:lstStyle/>
          <a:p>
            <a:r>
              <a:rPr lang="en-US" altLang="zh-TW" dirty="0"/>
              <a:t>IP: 6.6.6.6</a:t>
            </a:r>
            <a:endParaRPr lang="zh-TW" altLang="en-US" dirty="0"/>
          </a:p>
        </p:txBody>
      </p:sp>
      <p:sp>
        <p:nvSpPr>
          <p:cNvPr id="22" name="箭號: 向右 21">
            <a:extLst>
              <a:ext uri="{FF2B5EF4-FFF2-40B4-BE49-F238E27FC236}">
                <a16:creationId xmlns:a16="http://schemas.microsoft.com/office/drawing/2014/main" id="{DE4C21EB-D9F8-4F31-BB54-E3AA34BD59E2}"/>
              </a:ext>
            </a:extLst>
          </p:cNvPr>
          <p:cNvSpPr/>
          <p:nvPr/>
        </p:nvSpPr>
        <p:spPr>
          <a:xfrm>
            <a:off x="3775188" y="2391931"/>
            <a:ext cx="1078899"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箭號: 向左 23">
            <a:extLst>
              <a:ext uri="{FF2B5EF4-FFF2-40B4-BE49-F238E27FC236}">
                <a16:creationId xmlns:a16="http://schemas.microsoft.com/office/drawing/2014/main" id="{C495878F-3887-4584-ADEA-169A3B363688}"/>
              </a:ext>
            </a:extLst>
          </p:cNvPr>
          <p:cNvSpPr/>
          <p:nvPr/>
        </p:nvSpPr>
        <p:spPr>
          <a:xfrm>
            <a:off x="2310356" y="2391931"/>
            <a:ext cx="931431"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文字方塊 24">
            <a:extLst>
              <a:ext uri="{FF2B5EF4-FFF2-40B4-BE49-F238E27FC236}">
                <a16:creationId xmlns:a16="http://schemas.microsoft.com/office/drawing/2014/main" id="{1F075252-5B20-4EC2-89B4-7FF3AD664197}"/>
              </a:ext>
            </a:extLst>
          </p:cNvPr>
          <p:cNvSpPr txBox="1"/>
          <p:nvPr/>
        </p:nvSpPr>
        <p:spPr>
          <a:xfrm>
            <a:off x="2210140" y="1966905"/>
            <a:ext cx="1228221" cy="461665"/>
          </a:xfrm>
          <a:prstGeom prst="rect">
            <a:avLst/>
          </a:prstGeom>
          <a:noFill/>
        </p:spPr>
        <p:txBody>
          <a:bodyPr wrap="none" rtlCol="0">
            <a:spAutoFit/>
          </a:bodyPr>
          <a:lstStyle/>
          <a:p>
            <a:r>
              <a:rPr lang="en-US" altLang="zh-TW" dirty="0"/>
              <a:t>Internet</a:t>
            </a:r>
            <a:endParaRPr lang="zh-TW" altLang="en-US" dirty="0"/>
          </a:p>
        </p:txBody>
      </p:sp>
      <p:sp>
        <p:nvSpPr>
          <p:cNvPr id="26" name="箭號: 向左 25">
            <a:extLst>
              <a:ext uri="{FF2B5EF4-FFF2-40B4-BE49-F238E27FC236}">
                <a16:creationId xmlns:a16="http://schemas.microsoft.com/office/drawing/2014/main" id="{BDB480E2-E227-4B1E-A246-939930822684}"/>
              </a:ext>
            </a:extLst>
          </p:cNvPr>
          <p:cNvSpPr/>
          <p:nvPr/>
        </p:nvSpPr>
        <p:spPr>
          <a:xfrm>
            <a:off x="4445428" y="4178564"/>
            <a:ext cx="2614818" cy="202216"/>
          </a:xfrm>
          <a:prstGeom prst="leftArrow">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nvGrpSpPr>
          <p:cNvPr id="36" name="群組 35">
            <a:extLst>
              <a:ext uri="{FF2B5EF4-FFF2-40B4-BE49-F238E27FC236}">
                <a16:creationId xmlns:a16="http://schemas.microsoft.com/office/drawing/2014/main" id="{69683C9B-1181-40E2-BBB7-07E279C1BEB9}"/>
              </a:ext>
            </a:extLst>
          </p:cNvPr>
          <p:cNvGrpSpPr/>
          <p:nvPr/>
        </p:nvGrpSpPr>
        <p:grpSpPr>
          <a:xfrm>
            <a:off x="5479748" y="2809224"/>
            <a:ext cx="1981200" cy="1289049"/>
            <a:chOff x="5029200" y="3338375"/>
            <a:chExt cx="1981200" cy="1289049"/>
          </a:xfrm>
        </p:grpSpPr>
        <p:sp>
          <p:nvSpPr>
            <p:cNvPr id="33" name="矩形 32">
              <a:extLst>
                <a:ext uri="{FF2B5EF4-FFF2-40B4-BE49-F238E27FC236}">
                  <a16:creationId xmlns:a16="http://schemas.microsoft.com/office/drawing/2014/main" id="{3A8B483E-17C3-44BF-8297-AFB42BE9D3F7}"/>
                </a:ext>
              </a:extLst>
            </p:cNvPr>
            <p:cNvSpPr/>
            <p:nvPr/>
          </p:nvSpPr>
          <p:spPr>
            <a:xfrm>
              <a:off x="5029200" y="333837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a:t>
              </a:r>
              <a:r>
                <a:rPr lang="en-US" altLang="zh-TW" sz="1600" dirty="0" err="1">
                  <a:solidFill>
                    <a:schemeClr val="tx1"/>
                  </a:solidFill>
                </a:rPr>
                <a:t>google’s</a:t>
              </a:r>
              <a:r>
                <a:rPr lang="en-US" altLang="zh-TW" sz="1600" dirty="0">
                  <a:solidFill>
                    <a:schemeClr val="tx1"/>
                  </a:solidFill>
                </a:rPr>
                <a:t> IP</a:t>
              </a:r>
              <a:endParaRPr lang="zh-TW" altLang="en-US" sz="1600" dirty="0">
                <a:solidFill>
                  <a:schemeClr val="tx1"/>
                </a:solidFill>
              </a:endParaRPr>
            </a:p>
          </p:txBody>
        </p:sp>
        <p:sp>
          <p:nvSpPr>
            <p:cNvPr id="34" name="矩形 33">
              <a:extLst>
                <a:ext uri="{FF2B5EF4-FFF2-40B4-BE49-F238E27FC236}">
                  <a16:creationId xmlns:a16="http://schemas.microsoft.com/office/drawing/2014/main" id="{D3DFFFEC-6323-48F7-9563-8DD7D4D3923A}"/>
                </a:ext>
              </a:extLst>
            </p:cNvPr>
            <p:cNvSpPr/>
            <p:nvPr/>
          </p:nvSpPr>
          <p:spPr>
            <a:xfrm>
              <a:off x="5029200" y="378475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192.168.87.87</a:t>
              </a:r>
              <a:endParaRPr lang="zh-TW" altLang="en-US" sz="1600" dirty="0">
                <a:solidFill>
                  <a:schemeClr val="tx1"/>
                </a:solidFill>
              </a:endParaRPr>
            </a:p>
          </p:txBody>
        </p:sp>
        <p:sp>
          <p:nvSpPr>
            <p:cNvPr id="35" name="矩形 34">
              <a:extLst>
                <a:ext uri="{FF2B5EF4-FFF2-40B4-BE49-F238E27FC236}">
                  <a16:creationId xmlns:a16="http://schemas.microsoft.com/office/drawing/2014/main" id="{9CDC86EC-7F3A-4264-B495-5F5029317BF1}"/>
                </a:ext>
              </a:extLst>
            </p:cNvPr>
            <p:cNvSpPr/>
            <p:nvPr/>
          </p:nvSpPr>
          <p:spPr>
            <a:xfrm>
              <a:off x="5029200" y="4206087"/>
              <a:ext cx="1981200" cy="4213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1.1.1.1</a:t>
              </a:r>
              <a:endParaRPr lang="zh-TW" altLang="en-US" sz="1800" dirty="0">
                <a:solidFill>
                  <a:schemeClr val="tx1"/>
                </a:solidFill>
              </a:endParaRPr>
            </a:p>
          </p:txBody>
        </p:sp>
      </p:grpSp>
      <p:sp>
        <p:nvSpPr>
          <p:cNvPr id="38" name="矩形: 圓角 37">
            <a:extLst>
              <a:ext uri="{FF2B5EF4-FFF2-40B4-BE49-F238E27FC236}">
                <a16:creationId xmlns:a16="http://schemas.microsoft.com/office/drawing/2014/main" id="{E2487027-712C-4CE2-85D7-F03E1FC0F1A5}"/>
              </a:ext>
            </a:extLst>
          </p:cNvPr>
          <p:cNvSpPr/>
          <p:nvPr/>
        </p:nvSpPr>
        <p:spPr>
          <a:xfrm>
            <a:off x="64858" y="2779067"/>
            <a:ext cx="1633260" cy="838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DNS server</a:t>
            </a:r>
            <a:endParaRPr lang="zh-TW" altLang="en-US" dirty="0">
              <a:solidFill>
                <a:schemeClr val="tx1"/>
              </a:solidFill>
            </a:endParaRPr>
          </a:p>
        </p:txBody>
      </p:sp>
      <p:sp>
        <p:nvSpPr>
          <p:cNvPr id="39" name="矩形 38">
            <a:extLst>
              <a:ext uri="{FF2B5EF4-FFF2-40B4-BE49-F238E27FC236}">
                <a16:creationId xmlns:a16="http://schemas.microsoft.com/office/drawing/2014/main" id="{E4AFFF08-1395-489B-8528-46A47B01286F}"/>
              </a:ext>
            </a:extLst>
          </p:cNvPr>
          <p:cNvSpPr/>
          <p:nvPr/>
        </p:nvSpPr>
        <p:spPr>
          <a:xfrm>
            <a:off x="88643" y="3617267"/>
            <a:ext cx="1585690" cy="461665"/>
          </a:xfrm>
          <a:prstGeom prst="rect">
            <a:avLst/>
          </a:prstGeom>
        </p:spPr>
        <p:txBody>
          <a:bodyPr wrap="none">
            <a:spAutoFit/>
          </a:bodyPr>
          <a:lstStyle/>
          <a:p>
            <a:r>
              <a:rPr lang="en-US" altLang="zh-TW" dirty="0"/>
              <a:t>IP: 1.1.1.1</a:t>
            </a:r>
            <a:endParaRPr lang="zh-TW" altLang="en-US" dirty="0"/>
          </a:p>
        </p:txBody>
      </p:sp>
      <p:sp>
        <p:nvSpPr>
          <p:cNvPr id="41" name="矩形: 圓角 40">
            <a:extLst>
              <a:ext uri="{FF2B5EF4-FFF2-40B4-BE49-F238E27FC236}">
                <a16:creationId xmlns:a16="http://schemas.microsoft.com/office/drawing/2014/main" id="{504D494C-E587-41B0-BE70-EA855E97F600}"/>
              </a:ext>
            </a:extLst>
          </p:cNvPr>
          <p:cNvSpPr/>
          <p:nvPr/>
        </p:nvSpPr>
        <p:spPr>
          <a:xfrm>
            <a:off x="333367" y="4482976"/>
            <a:ext cx="1905000" cy="990600"/>
          </a:xfrm>
          <a:prstGeom prst="round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Server of</a:t>
            </a:r>
          </a:p>
          <a:p>
            <a:pPr algn="ctr"/>
            <a:r>
              <a:rPr lang="en-US" altLang="zh-TW" sz="1800" dirty="0">
                <a:solidFill>
                  <a:schemeClr val="tx1"/>
                </a:solidFill>
              </a:rPr>
              <a:t>www.google.com</a:t>
            </a:r>
            <a:endParaRPr lang="zh-TW" altLang="en-US" sz="1800" dirty="0">
              <a:solidFill>
                <a:schemeClr val="tx1"/>
              </a:solidFill>
            </a:endParaRPr>
          </a:p>
        </p:txBody>
      </p:sp>
      <p:sp>
        <p:nvSpPr>
          <p:cNvPr id="42" name="矩形 41">
            <a:extLst>
              <a:ext uri="{FF2B5EF4-FFF2-40B4-BE49-F238E27FC236}">
                <a16:creationId xmlns:a16="http://schemas.microsoft.com/office/drawing/2014/main" id="{3E7AD58A-F38E-4E1E-BCBF-F460C4D7CEE5}"/>
              </a:ext>
            </a:extLst>
          </p:cNvPr>
          <p:cNvSpPr/>
          <p:nvPr/>
        </p:nvSpPr>
        <p:spPr>
          <a:xfrm>
            <a:off x="435546" y="5526404"/>
            <a:ext cx="1585690" cy="461665"/>
          </a:xfrm>
          <a:prstGeom prst="rect">
            <a:avLst/>
          </a:prstGeom>
        </p:spPr>
        <p:txBody>
          <a:bodyPr wrap="none">
            <a:spAutoFit/>
          </a:bodyPr>
          <a:lstStyle/>
          <a:p>
            <a:r>
              <a:rPr lang="en-US" altLang="zh-TW" dirty="0"/>
              <a:t>IP: 8.8.8.8</a:t>
            </a:r>
            <a:endParaRPr lang="zh-TW" altLang="en-US" dirty="0"/>
          </a:p>
        </p:txBody>
      </p:sp>
      <p:grpSp>
        <p:nvGrpSpPr>
          <p:cNvPr id="28" name="群組 27">
            <a:extLst>
              <a:ext uri="{FF2B5EF4-FFF2-40B4-BE49-F238E27FC236}">
                <a16:creationId xmlns:a16="http://schemas.microsoft.com/office/drawing/2014/main" id="{9573FEF2-0000-44E0-B77A-B655FABCFB4F}"/>
              </a:ext>
            </a:extLst>
          </p:cNvPr>
          <p:cNvGrpSpPr/>
          <p:nvPr/>
        </p:nvGrpSpPr>
        <p:grpSpPr>
          <a:xfrm>
            <a:off x="3353396" y="2768062"/>
            <a:ext cx="1981200" cy="1289049"/>
            <a:chOff x="5029200" y="3338375"/>
            <a:chExt cx="1981200" cy="1289049"/>
          </a:xfrm>
        </p:grpSpPr>
        <p:sp>
          <p:nvSpPr>
            <p:cNvPr id="29" name="矩形 28">
              <a:extLst>
                <a:ext uri="{FF2B5EF4-FFF2-40B4-BE49-F238E27FC236}">
                  <a16:creationId xmlns:a16="http://schemas.microsoft.com/office/drawing/2014/main" id="{3D0413ED-3AA1-4527-A8F4-0112187FA9AF}"/>
                </a:ext>
              </a:extLst>
            </p:cNvPr>
            <p:cNvSpPr/>
            <p:nvPr/>
          </p:nvSpPr>
          <p:spPr>
            <a:xfrm>
              <a:off x="5029200" y="333837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a:t>
              </a:r>
              <a:r>
                <a:rPr lang="en-US" altLang="zh-TW" sz="1600" dirty="0" err="1">
                  <a:solidFill>
                    <a:schemeClr val="tx1"/>
                  </a:solidFill>
                </a:rPr>
                <a:t>google’s</a:t>
              </a:r>
              <a:r>
                <a:rPr lang="en-US" altLang="zh-TW" sz="1600" dirty="0">
                  <a:solidFill>
                    <a:schemeClr val="tx1"/>
                  </a:solidFill>
                </a:rPr>
                <a:t> IP</a:t>
              </a:r>
              <a:endParaRPr lang="zh-TW" altLang="en-US" sz="1600" dirty="0">
                <a:solidFill>
                  <a:schemeClr val="tx1"/>
                </a:solidFill>
              </a:endParaRPr>
            </a:p>
          </p:txBody>
        </p:sp>
        <p:sp>
          <p:nvSpPr>
            <p:cNvPr id="30" name="矩形 29">
              <a:extLst>
                <a:ext uri="{FF2B5EF4-FFF2-40B4-BE49-F238E27FC236}">
                  <a16:creationId xmlns:a16="http://schemas.microsoft.com/office/drawing/2014/main" id="{BDD4A8BD-EC87-484C-AB10-1FD6ACEE3734}"/>
                </a:ext>
              </a:extLst>
            </p:cNvPr>
            <p:cNvSpPr/>
            <p:nvPr/>
          </p:nvSpPr>
          <p:spPr>
            <a:xfrm>
              <a:off x="5029200" y="378475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192.168.87.87</a:t>
              </a:r>
              <a:endParaRPr lang="zh-TW" altLang="en-US" sz="1600" dirty="0">
                <a:solidFill>
                  <a:schemeClr val="tx1"/>
                </a:solidFill>
              </a:endParaRPr>
            </a:p>
          </p:txBody>
        </p:sp>
        <p:sp>
          <p:nvSpPr>
            <p:cNvPr id="31" name="矩形 30">
              <a:extLst>
                <a:ext uri="{FF2B5EF4-FFF2-40B4-BE49-F238E27FC236}">
                  <a16:creationId xmlns:a16="http://schemas.microsoft.com/office/drawing/2014/main" id="{49ED5FB4-A75B-447C-8F18-6817E93E78E2}"/>
                </a:ext>
              </a:extLst>
            </p:cNvPr>
            <p:cNvSpPr/>
            <p:nvPr/>
          </p:nvSpPr>
          <p:spPr>
            <a:xfrm>
              <a:off x="5029200" y="4206087"/>
              <a:ext cx="1981200" cy="4213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1.1.1.1</a:t>
              </a:r>
              <a:endParaRPr lang="zh-TW" altLang="en-US" sz="1800" dirty="0">
                <a:solidFill>
                  <a:schemeClr val="tx1"/>
                </a:solidFill>
              </a:endParaRPr>
            </a:p>
          </p:txBody>
        </p:sp>
      </p:grpSp>
    </p:spTree>
    <p:extLst>
      <p:ext uri="{BB962C8B-B14F-4D97-AF65-F5344CB8AC3E}">
        <p14:creationId xmlns:p14="http://schemas.microsoft.com/office/powerpoint/2010/main" val="303477525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36"/>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1" grpId="0" animBg="1"/>
      <p:bldP spid="26" grpId="0" animBg="1"/>
      <p:bldP spid="39" grpId="0"/>
      <p:bldP spid="4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雲朵形 4">
            <a:extLst>
              <a:ext uri="{FF2B5EF4-FFF2-40B4-BE49-F238E27FC236}">
                <a16:creationId xmlns:a16="http://schemas.microsoft.com/office/drawing/2014/main" id="{BEAAC145-F959-4315-A99F-2BD2800B7853}"/>
              </a:ext>
            </a:extLst>
          </p:cNvPr>
          <p:cNvSpPr/>
          <p:nvPr/>
        </p:nvSpPr>
        <p:spPr>
          <a:xfrm>
            <a:off x="3176815" y="3020644"/>
            <a:ext cx="2994141" cy="2008555"/>
          </a:xfrm>
          <a:prstGeom prst="cloud">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000" dirty="0">
                <a:solidFill>
                  <a:schemeClr val="tx1"/>
                </a:solidFill>
              </a:rPr>
              <a:t>Internet</a:t>
            </a:r>
            <a:endParaRPr lang="zh-TW" altLang="en-US" sz="4000" dirty="0">
              <a:solidFill>
                <a:schemeClr val="tx1"/>
              </a:solidFill>
            </a:endParaRPr>
          </a:p>
        </p:txBody>
      </p:sp>
      <p:sp>
        <p:nvSpPr>
          <p:cNvPr id="2" name="標題 1">
            <a:extLst>
              <a:ext uri="{FF2B5EF4-FFF2-40B4-BE49-F238E27FC236}">
                <a16:creationId xmlns:a16="http://schemas.microsoft.com/office/drawing/2014/main" id="{1CDD6D8A-0DAC-4025-8964-D3333A47322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BDA3570-4563-4AF7-90DA-79DBA4AD3DA0}"/>
              </a:ext>
            </a:extLst>
          </p:cNvPr>
          <p:cNvSpPr>
            <a:spLocks noGrp="1"/>
          </p:cNvSpPr>
          <p:nvPr>
            <p:ph idx="1"/>
          </p:nvPr>
        </p:nvSpPr>
        <p:spPr>
          <a:xfrm>
            <a:off x="228600" y="1295401"/>
            <a:ext cx="8763000" cy="685800"/>
          </a:xfrm>
        </p:spPr>
        <p:txBody>
          <a:bodyPr/>
          <a:lstStyle/>
          <a:p>
            <a:r>
              <a:rPr lang="en-US" altLang="zh-TW" dirty="0"/>
              <a:t>Complete website access process</a:t>
            </a:r>
            <a:endParaRPr lang="zh-TW" altLang="en-US" dirty="0"/>
          </a:p>
        </p:txBody>
      </p:sp>
      <p:sp>
        <p:nvSpPr>
          <p:cNvPr id="4" name="矩形: 圓角 3">
            <a:extLst>
              <a:ext uri="{FF2B5EF4-FFF2-40B4-BE49-F238E27FC236}">
                <a16:creationId xmlns:a16="http://schemas.microsoft.com/office/drawing/2014/main" id="{8E61D747-1DDB-437F-90F4-8CA9D9160AC3}"/>
              </a:ext>
            </a:extLst>
          </p:cNvPr>
          <p:cNvSpPr/>
          <p:nvPr/>
        </p:nvSpPr>
        <p:spPr>
          <a:xfrm>
            <a:off x="337860" y="4112567"/>
            <a:ext cx="1905000" cy="990600"/>
          </a:xfrm>
          <a:prstGeom prst="round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sz="1800">
                <a:solidFill>
                  <a:schemeClr val="tx1"/>
                </a:solidFill>
              </a:rPr>
              <a:t>Server of</a:t>
            </a:r>
          </a:p>
          <a:p>
            <a:pPr algn="ctr"/>
            <a:r>
              <a:rPr lang="en-US" altLang="zh-TW" sz="1800">
                <a:solidFill>
                  <a:schemeClr val="tx1"/>
                </a:solidFill>
              </a:rPr>
              <a:t>www.google.com</a:t>
            </a:r>
            <a:endParaRPr lang="zh-TW" altLang="en-US" sz="1800" dirty="0">
              <a:solidFill>
                <a:schemeClr val="tx1"/>
              </a:solidFill>
            </a:endParaRPr>
          </a:p>
        </p:txBody>
      </p:sp>
      <p:grpSp>
        <p:nvGrpSpPr>
          <p:cNvPr id="14" name="群組 13">
            <a:extLst>
              <a:ext uri="{FF2B5EF4-FFF2-40B4-BE49-F238E27FC236}">
                <a16:creationId xmlns:a16="http://schemas.microsoft.com/office/drawing/2014/main" id="{7909C2A8-66FB-4DE4-9138-2D0F677CB22A}"/>
              </a:ext>
            </a:extLst>
          </p:cNvPr>
          <p:cNvGrpSpPr/>
          <p:nvPr/>
        </p:nvGrpSpPr>
        <p:grpSpPr>
          <a:xfrm>
            <a:off x="1109940" y="2124670"/>
            <a:ext cx="1633260" cy="1299865"/>
            <a:chOff x="2895600" y="1828800"/>
            <a:chExt cx="1633260" cy="1299865"/>
          </a:xfrm>
        </p:grpSpPr>
        <p:sp>
          <p:nvSpPr>
            <p:cNvPr id="8" name="矩形: 圓角 7">
              <a:extLst>
                <a:ext uri="{FF2B5EF4-FFF2-40B4-BE49-F238E27FC236}">
                  <a16:creationId xmlns:a16="http://schemas.microsoft.com/office/drawing/2014/main" id="{A57A49F5-F283-4F3D-A43C-C4C2219EFFE5}"/>
                </a:ext>
              </a:extLst>
            </p:cNvPr>
            <p:cNvSpPr/>
            <p:nvPr/>
          </p:nvSpPr>
          <p:spPr>
            <a:xfrm>
              <a:off x="2895600" y="1828800"/>
              <a:ext cx="1633260" cy="838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a:solidFill>
                    <a:schemeClr val="tx1"/>
                  </a:solidFill>
                </a:rPr>
                <a:t>DNS server</a:t>
              </a:r>
              <a:endParaRPr lang="zh-TW" altLang="en-US" dirty="0">
                <a:solidFill>
                  <a:schemeClr val="tx1"/>
                </a:solidFill>
              </a:endParaRPr>
            </a:p>
          </p:txBody>
        </p:sp>
        <p:sp>
          <p:nvSpPr>
            <p:cNvPr id="9" name="矩形 8">
              <a:extLst>
                <a:ext uri="{FF2B5EF4-FFF2-40B4-BE49-F238E27FC236}">
                  <a16:creationId xmlns:a16="http://schemas.microsoft.com/office/drawing/2014/main" id="{BAB08E97-CF5C-4359-979B-4C22EA9A6BBD}"/>
                </a:ext>
              </a:extLst>
            </p:cNvPr>
            <p:cNvSpPr/>
            <p:nvPr/>
          </p:nvSpPr>
          <p:spPr>
            <a:xfrm>
              <a:off x="2919385" y="2667000"/>
              <a:ext cx="1585690" cy="461665"/>
            </a:xfrm>
            <a:prstGeom prst="rect">
              <a:avLst/>
            </a:prstGeom>
          </p:spPr>
          <p:txBody>
            <a:bodyPr wrap="none">
              <a:spAutoFit/>
            </a:bodyPr>
            <a:lstStyle/>
            <a:p>
              <a:r>
                <a:rPr lang="en-US" altLang="zh-TW"/>
                <a:t>IP: 1.1.1.1</a:t>
              </a:r>
              <a:endParaRPr lang="zh-TW" altLang="en-US" dirty="0"/>
            </a:p>
          </p:txBody>
        </p:sp>
      </p:grpSp>
      <p:grpSp>
        <p:nvGrpSpPr>
          <p:cNvPr id="11" name="群組 10">
            <a:extLst>
              <a:ext uri="{FF2B5EF4-FFF2-40B4-BE49-F238E27FC236}">
                <a16:creationId xmlns:a16="http://schemas.microsoft.com/office/drawing/2014/main" id="{9193B14F-60E9-45BC-A7C1-78E98947FE15}"/>
              </a:ext>
            </a:extLst>
          </p:cNvPr>
          <p:cNvGrpSpPr/>
          <p:nvPr/>
        </p:nvGrpSpPr>
        <p:grpSpPr>
          <a:xfrm>
            <a:off x="6244962" y="1952173"/>
            <a:ext cx="2692209" cy="4021164"/>
            <a:chOff x="3464152" y="1973385"/>
            <a:chExt cx="2692209" cy="4021164"/>
          </a:xfrm>
        </p:grpSpPr>
        <p:sp>
          <p:nvSpPr>
            <p:cNvPr id="19" name="矩形: 圓角 18">
              <a:extLst>
                <a:ext uri="{FF2B5EF4-FFF2-40B4-BE49-F238E27FC236}">
                  <a16:creationId xmlns:a16="http://schemas.microsoft.com/office/drawing/2014/main" id="{BFCCCC2C-11D9-46EB-A601-E6E63728D474}"/>
                </a:ext>
              </a:extLst>
            </p:cNvPr>
            <p:cNvSpPr/>
            <p:nvPr/>
          </p:nvSpPr>
          <p:spPr>
            <a:xfrm>
              <a:off x="4739625" y="2230586"/>
              <a:ext cx="76200" cy="37639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0" name="群組 9">
              <a:extLst>
                <a:ext uri="{FF2B5EF4-FFF2-40B4-BE49-F238E27FC236}">
                  <a16:creationId xmlns:a16="http://schemas.microsoft.com/office/drawing/2014/main" id="{E70FBB07-5718-4698-BB84-1FA85386670F}"/>
                </a:ext>
              </a:extLst>
            </p:cNvPr>
            <p:cNvGrpSpPr/>
            <p:nvPr/>
          </p:nvGrpSpPr>
          <p:grpSpPr>
            <a:xfrm>
              <a:off x="3464152" y="1973385"/>
              <a:ext cx="2692209" cy="3259428"/>
              <a:chOff x="3464152" y="1973385"/>
              <a:chExt cx="2692209" cy="3259428"/>
            </a:xfrm>
          </p:grpSpPr>
          <p:sp>
            <p:nvSpPr>
              <p:cNvPr id="20" name="矩形: 圓角 19">
                <a:extLst>
                  <a:ext uri="{FF2B5EF4-FFF2-40B4-BE49-F238E27FC236}">
                    <a16:creationId xmlns:a16="http://schemas.microsoft.com/office/drawing/2014/main" id="{5B20199E-D3D7-4DFF-9C05-C290ED81F29A}"/>
                  </a:ext>
                </a:extLst>
              </p:cNvPr>
              <p:cNvSpPr/>
              <p:nvPr/>
            </p:nvSpPr>
            <p:spPr>
              <a:xfrm>
                <a:off x="4091925" y="3683764"/>
                <a:ext cx="1371599" cy="841978"/>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Modem, </a:t>
                </a:r>
              </a:p>
              <a:p>
                <a:pPr algn="ctr"/>
                <a:r>
                  <a:rPr lang="en-US" altLang="zh-TW" sz="1800">
                    <a:solidFill>
                      <a:schemeClr val="tx1"/>
                    </a:solidFill>
                  </a:rPr>
                  <a:t>WiFi route</a:t>
                </a:r>
                <a:r>
                  <a:rPr lang="en-US" altLang="zh-TW" sz="1800" dirty="0">
                    <a:solidFill>
                      <a:schemeClr val="tx1"/>
                    </a:solidFill>
                  </a:rPr>
                  <a:t>r</a:t>
                </a:r>
                <a:endParaRPr lang="zh-TW" altLang="en-US" sz="1800" dirty="0">
                  <a:solidFill>
                    <a:schemeClr val="tx1"/>
                  </a:solidFill>
                </a:endParaRPr>
              </a:p>
            </p:txBody>
          </p:sp>
          <p:sp>
            <p:nvSpPr>
              <p:cNvPr id="21" name="矩形 20">
                <a:extLst>
                  <a:ext uri="{FF2B5EF4-FFF2-40B4-BE49-F238E27FC236}">
                    <a16:creationId xmlns:a16="http://schemas.microsoft.com/office/drawing/2014/main" id="{B6ABB0C2-CF03-401D-A7D7-C55CD7EA2D12}"/>
                  </a:ext>
                </a:extLst>
              </p:cNvPr>
              <p:cNvSpPr/>
              <p:nvPr/>
            </p:nvSpPr>
            <p:spPr>
              <a:xfrm>
                <a:off x="3931913" y="4771148"/>
                <a:ext cx="1585690" cy="461665"/>
              </a:xfrm>
              <a:prstGeom prst="rect">
                <a:avLst/>
              </a:prstGeom>
              <a:solidFill>
                <a:schemeClr val="bg1"/>
              </a:solidFill>
            </p:spPr>
            <p:txBody>
              <a:bodyPr wrap="none">
                <a:spAutoFit/>
              </a:bodyPr>
              <a:lstStyle/>
              <a:p>
                <a:r>
                  <a:rPr lang="en-US" altLang="zh-TW" dirty="0"/>
                  <a:t>IP: 6.6.6.6</a:t>
                </a:r>
                <a:endParaRPr lang="zh-TW" altLang="en-US" dirty="0"/>
              </a:p>
            </p:txBody>
          </p:sp>
          <p:sp>
            <p:nvSpPr>
              <p:cNvPr id="22" name="箭號: 向右 21">
                <a:extLst>
                  <a:ext uri="{FF2B5EF4-FFF2-40B4-BE49-F238E27FC236}">
                    <a16:creationId xmlns:a16="http://schemas.microsoft.com/office/drawing/2014/main" id="{DE4C21EB-D9F8-4F31-BB54-E3AA34BD59E2}"/>
                  </a:ext>
                </a:extLst>
              </p:cNvPr>
              <p:cNvSpPr/>
              <p:nvPr/>
            </p:nvSpPr>
            <p:spPr>
              <a:xfrm>
                <a:off x="5029200" y="2398411"/>
                <a:ext cx="1078899"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文字方塊 22">
                <a:extLst>
                  <a:ext uri="{FF2B5EF4-FFF2-40B4-BE49-F238E27FC236}">
                    <a16:creationId xmlns:a16="http://schemas.microsoft.com/office/drawing/2014/main" id="{C76D4B70-40B1-41EC-9892-3F0A5F4877DD}"/>
                  </a:ext>
                </a:extLst>
              </p:cNvPr>
              <p:cNvSpPr txBox="1"/>
              <p:nvPr/>
            </p:nvSpPr>
            <p:spPr>
              <a:xfrm>
                <a:off x="4928140" y="1973385"/>
                <a:ext cx="1228221" cy="461665"/>
              </a:xfrm>
              <a:prstGeom prst="rect">
                <a:avLst/>
              </a:prstGeom>
              <a:noFill/>
            </p:spPr>
            <p:txBody>
              <a:bodyPr wrap="none" rtlCol="0">
                <a:spAutoFit/>
              </a:bodyPr>
              <a:lstStyle/>
              <a:p>
                <a:r>
                  <a:rPr lang="en-US" altLang="zh-TW" dirty="0"/>
                  <a:t>Intranet</a:t>
                </a:r>
                <a:endParaRPr lang="zh-TW" altLang="en-US" dirty="0"/>
              </a:p>
            </p:txBody>
          </p:sp>
          <p:sp>
            <p:nvSpPr>
              <p:cNvPr id="24" name="箭號: 向左 23">
                <a:extLst>
                  <a:ext uri="{FF2B5EF4-FFF2-40B4-BE49-F238E27FC236}">
                    <a16:creationId xmlns:a16="http://schemas.microsoft.com/office/drawing/2014/main" id="{C495878F-3887-4584-ADEA-169A3B363688}"/>
                  </a:ext>
                </a:extLst>
              </p:cNvPr>
              <p:cNvSpPr/>
              <p:nvPr/>
            </p:nvSpPr>
            <p:spPr>
              <a:xfrm>
                <a:off x="3564368" y="2398411"/>
                <a:ext cx="931431"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文字方塊 24">
                <a:extLst>
                  <a:ext uri="{FF2B5EF4-FFF2-40B4-BE49-F238E27FC236}">
                    <a16:creationId xmlns:a16="http://schemas.microsoft.com/office/drawing/2014/main" id="{1F075252-5B20-4EC2-89B4-7FF3AD664197}"/>
                  </a:ext>
                </a:extLst>
              </p:cNvPr>
              <p:cNvSpPr txBox="1"/>
              <p:nvPr/>
            </p:nvSpPr>
            <p:spPr>
              <a:xfrm>
                <a:off x="3464152" y="1973385"/>
                <a:ext cx="1228221" cy="461665"/>
              </a:xfrm>
              <a:prstGeom prst="rect">
                <a:avLst/>
              </a:prstGeom>
              <a:noFill/>
            </p:spPr>
            <p:txBody>
              <a:bodyPr wrap="none" rtlCol="0">
                <a:spAutoFit/>
              </a:bodyPr>
              <a:lstStyle/>
              <a:p>
                <a:r>
                  <a:rPr lang="en-US" altLang="zh-TW" dirty="0"/>
                  <a:t>Internet</a:t>
                </a:r>
                <a:endParaRPr lang="zh-TW" altLang="en-US" dirty="0"/>
              </a:p>
            </p:txBody>
          </p:sp>
        </p:grpSp>
      </p:grpSp>
      <p:grpSp>
        <p:nvGrpSpPr>
          <p:cNvPr id="13" name="群組 12">
            <a:extLst>
              <a:ext uri="{FF2B5EF4-FFF2-40B4-BE49-F238E27FC236}">
                <a16:creationId xmlns:a16="http://schemas.microsoft.com/office/drawing/2014/main" id="{7C3FE306-A99F-4798-BCA7-C70F79183C0E}"/>
              </a:ext>
            </a:extLst>
          </p:cNvPr>
          <p:cNvGrpSpPr/>
          <p:nvPr/>
        </p:nvGrpSpPr>
        <p:grpSpPr>
          <a:xfrm>
            <a:off x="4760552" y="3396345"/>
            <a:ext cx="1981200" cy="1289049"/>
            <a:chOff x="4760552" y="3396345"/>
            <a:chExt cx="1981200" cy="1289049"/>
          </a:xfrm>
        </p:grpSpPr>
        <p:sp>
          <p:nvSpPr>
            <p:cNvPr id="31" name="矩形 30">
              <a:extLst>
                <a:ext uri="{FF2B5EF4-FFF2-40B4-BE49-F238E27FC236}">
                  <a16:creationId xmlns:a16="http://schemas.microsoft.com/office/drawing/2014/main" id="{7A50C711-3798-400B-A2C3-85366C6614CF}"/>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a:t>
              </a:r>
              <a:r>
                <a:rPr lang="en-US" altLang="zh-TW" sz="1600" dirty="0" err="1">
                  <a:solidFill>
                    <a:schemeClr val="tx1"/>
                  </a:solidFill>
                </a:rPr>
                <a:t>google’s</a:t>
              </a:r>
              <a:r>
                <a:rPr lang="en-US" altLang="zh-TW" sz="1600" dirty="0">
                  <a:solidFill>
                    <a:schemeClr val="tx1"/>
                  </a:solidFill>
                </a:rPr>
                <a:t> IP</a:t>
              </a:r>
              <a:endParaRPr lang="zh-TW" altLang="en-US" sz="1600" dirty="0">
                <a:solidFill>
                  <a:schemeClr val="tx1"/>
                </a:solidFill>
              </a:endParaRPr>
            </a:p>
          </p:txBody>
        </p:sp>
        <p:sp>
          <p:nvSpPr>
            <p:cNvPr id="32" name="矩形 31">
              <a:extLst>
                <a:ext uri="{FF2B5EF4-FFF2-40B4-BE49-F238E27FC236}">
                  <a16:creationId xmlns:a16="http://schemas.microsoft.com/office/drawing/2014/main" id="{81862CE6-936F-495A-B86A-9654745E6F76}"/>
                </a:ext>
              </a:extLst>
            </p:cNvPr>
            <p:cNvSpPr/>
            <p:nvPr/>
          </p:nvSpPr>
          <p:spPr>
            <a:xfrm>
              <a:off x="4760552" y="384272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My IP: 192.168.87.87</a:t>
              </a:r>
              <a:endParaRPr lang="zh-TW" altLang="en-US" sz="1600" dirty="0">
                <a:solidFill>
                  <a:schemeClr val="tx1"/>
                </a:solidFill>
              </a:endParaRPr>
            </a:p>
          </p:txBody>
        </p:sp>
        <p:sp>
          <p:nvSpPr>
            <p:cNvPr id="33" name="矩形 32">
              <a:extLst>
                <a:ext uri="{FF2B5EF4-FFF2-40B4-BE49-F238E27FC236}">
                  <a16:creationId xmlns:a16="http://schemas.microsoft.com/office/drawing/2014/main" id="{FB450BA2-92A4-4469-B9A0-672E0AFDF58E}"/>
                </a:ext>
              </a:extLst>
            </p:cNvPr>
            <p:cNvSpPr/>
            <p:nvPr/>
          </p:nvSpPr>
          <p:spPr>
            <a:xfrm>
              <a:off x="4760552" y="4264057"/>
              <a:ext cx="1981200" cy="4213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tx1"/>
                  </a:solidFill>
                </a:rPr>
                <a:t>To: 1.1.1.1</a:t>
              </a:r>
              <a:endParaRPr lang="zh-TW" altLang="en-US" sz="2000" dirty="0">
                <a:solidFill>
                  <a:schemeClr val="tx1"/>
                </a:solidFill>
              </a:endParaRPr>
            </a:p>
          </p:txBody>
        </p:sp>
      </p:grpSp>
      <p:sp>
        <p:nvSpPr>
          <p:cNvPr id="35" name="矩形 34">
            <a:extLst>
              <a:ext uri="{FF2B5EF4-FFF2-40B4-BE49-F238E27FC236}">
                <a16:creationId xmlns:a16="http://schemas.microsoft.com/office/drawing/2014/main" id="{F274C49C-9670-47F6-A9E1-8F5BA53128A7}"/>
              </a:ext>
            </a:extLst>
          </p:cNvPr>
          <p:cNvSpPr/>
          <p:nvPr/>
        </p:nvSpPr>
        <p:spPr>
          <a:xfrm>
            <a:off x="4731523" y="3824012"/>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tx1"/>
                </a:solidFill>
              </a:rPr>
              <a:t>From: 6.6.6.6</a:t>
            </a:r>
            <a:endParaRPr lang="zh-TW" altLang="en-US" sz="2000" dirty="0">
              <a:solidFill>
                <a:schemeClr val="tx1"/>
              </a:solidFill>
            </a:endParaRPr>
          </a:p>
        </p:txBody>
      </p:sp>
      <p:sp>
        <p:nvSpPr>
          <p:cNvPr id="36" name="箭號: 向左 35">
            <a:extLst>
              <a:ext uri="{FF2B5EF4-FFF2-40B4-BE49-F238E27FC236}">
                <a16:creationId xmlns:a16="http://schemas.microsoft.com/office/drawing/2014/main" id="{196369A7-2F53-459A-A19B-9B4A308845D9}"/>
              </a:ext>
            </a:extLst>
          </p:cNvPr>
          <p:cNvSpPr/>
          <p:nvPr/>
        </p:nvSpPr>
        <p:spPr>
          <a:xfrm rot="1328279">
            <a:off x="2902565" y="3283718"/>
            <a:ext cx="1641201" cy="225254"/>
          </a:xfrm>
          <a:prstGeom prst="leftArrow">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1" name="矩形 40">
            <a:extLst>
              <a:ext uri="{FF2B5EF4-FFF2-40B4-BE49-F238E27FC236}">
                <a16:creationId xmlns:a16="http://schemas.microsoft.com/office/drawing/2014/main" id="{3E2F6259-3F66-4410-9813-4E71AF3CA812}"/>
              </a:ext>
            </a:extLst>
          </p:cNvPr>
          <p:cNvSpPr/>
          <p:nvPr/>
        </p:nvSpPr>
        <p:spPr>
          <a:xfrm>
            <a:off x="497515" y="5257800"/>
            <a:ext cx="1585690" cy="461665"/>
          </a:xfrm>
          <a:prstGeom prst="rect">
            <a:avLst/>
          </a:prstGeom>
        </p:spPr>
        <p:txBody>
          <a:bodyPr wrap="none">
            <a:spAutoFit/>
          </a:bodyPr>
          <a:lstStyle/>
          <a:p>
            <a:r>
              <a:rPr lang="en-US" altLang="zh-TW" dirty="0"/>
              <a:t>IP: 8.8.8.8</a:t>
            </a:r>
            <a:endParaRPr lang="zh-TW" altLang="en-US" dirty="0"/>
          </a:p>
        </p:txBody>
      </p:sp>
      <p:grpSp>
        <p:nvGrpSpPr>
          <p:cNvPr id="27" name="群組 26">
            <a:extLst>
              <a:ext uri="{FF2B5EF4-FFF2-40B4-BE49-F238E27FC236}">
                <a16:creationId xmlns:a16="http://schemas.microsoft.com/office/drawing/2014/main" id="{CD4CD133-FD8E-4DC1-BA4C-16DE18FA236A}"/>
              </a:ext>
            </a:extLst>
          </p:cNvPr>
          <p:cNvGrpSpPr/>
          <p:nvPr/>
        </p:nvGrpSpPr>
        <p:grpSpPr>
          <a:xfrm>
            <a:off x="7043460" y="2534963"/>
            <a:ext cx="1981200" cy="1289049"/>
            <a:chOff x="5029200" y="3338375"/>
            <a:chExt cx="1981200" cy="1289049"/>
          </a:xfrm>
        </p:grpSpPr>
        <p:sp>
          <p:nvSpPr>
            <p:cNvPr id="28" name="矩形 27">
              <a:extLst>
                <a:ext uri="{FF2B5EF4-FFF2-40B4-BE49-F238E27FC236}">
                  <a16:creationId xmlns:a16="http://schemas.microsoft.com/office/drawing/2014/main" id="{FA993795-9DAF-43B1-8566-6A0BD684E7CD}"/>
                </a:ext>
              </a:extLst>
            </p:cNvPr>
            <p:cNvSpPr/>
            <p:nvPr/>
          </p:nvSpPr>
          <p:spPr>
            <a:xfrm>
              <a:off x="5029200" y="333837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a:t>
              </a:r>
              <a:r>
                <a:rPr lang="en-US" altLang="zh-TW" sz="1600" dirty="0" err="1">
                  <a:solidFill>
                    <a:schemeClr val="tx1"/>
                  </a:solidFill>
                </a:rPr>
                <a:t>google’s</a:t>
              </a:r>
              <a:r>
                <a:rPr lang="en-US" altLang="zh-TW" sz="1600" dirty="0">
                  <a:solidFill>
                    <a:schemeClr val="tx1"/>
                  </a:solidFill>
                </a:rPr>
                <a:t> IP</a:t>
              </a:r>
              <a:endParaRPr lang="zh-TW" altLang="en-US" sz="1600" dirty="0">
                <a:solidFill>
                  <a:schemeClr val="tx1"/>
                </a:solidFill>
              </a:endParaRPr>
            </a:p>
          </p:txBody>
        </p:sp>
        <p:sp>
          <p:nvSpPr>
            <p:cNvPr id="29" name="矩形 28">
              <a:extLst>
                <a:ext uri="{FF2B5EF4-FFF2-40B4-BE49-F238E27FC236}">
                  <a16:creationId xmlns:a16="http://schemas.microsoft.com/office/drawing/2014/main" id="{9D26A1B1-D1BD-476B-BC9E-C1E11E0FDCD8}"/>
                </a:ext>
              </a:extLst>
            </p:cNvPr>
            <p:cNvSpPr/>
            <p:nvPr/>
          </p:nvSpPr>
          <p:spPr>
            <a:xfrm>
              <a:off x="5029200" y="378475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192.168.87.87</a:t>
              </a:r>
              <a:endParaRPr lang="zh-TW" altLang="en-US" sz="1600" dirty="0">
                <a:solidFill>
                  <a:schemeClr val="tx1"/>
                </a:solidFill>
              </a:endParaRPr>
            </a:p>
          </p:txBody>
        </p:sp>
        <p:sp>
          <p:nvSpPr>
            <p:cNvPr id="30" name="矩形 29">
              <a:extLst>
                <a:ext uri="{FF2B5EF4-FFF2-40B4-BE49-F238E27FC236}">
                  <a16:creationId xmlns:a16="http://schemas.microsoft.com/office/drawing/2014/main" id="{EF2D9F72-13C8-43CF-B765-9E8A1025C34B}"/>
                </a:ext>
              </a:extLst>
            </p:cNvPr>
            <p:cNvSpPr/>
            <p:nvPr/>
          </p:nvSpPr>
          <p:spPr>
            <a:xfrm>
              <a:off x="5029200" y="4206087"/>
              <a:ext cx="1981200" cy="4213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1.1.1.1</a:t>
              </a:r>
              <a:endParaRPr lang="zh-TW" altLang="en-US" sz="1800" dirty="0">
                <a:solidFill>
                  <a:schemeClr val="tx1"/>
                </a:solidFill>
              </a:endParaRPr>
            </a:p>
          </p:txBody>
        </p:sp>
      </p:grpSp>
    </p:spTree>
    <p:extLst>
      <p:ext uri="{BB962C8B-B14F-4D97-AF65-F5344CB8AC3E}">
        <p14:creationId xmlns:p14="http://schemas.microsoft.com/office/powerpoint/2010/main" val="267867283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7"/>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雲朵形 32">
            <a:extLst>
              <a:ext uri="{FF2B5EF4-FFF2-40B4-BE49-F238E27FC236}">
                <a16:creationId xmlns:a16="http://schemas.microsoft.com/office/drawing/2014/main" id="{60D40535-142E-4BE7-BBC9-DDA1108CBCC1}"/>
              </a:ext>
            </a:extLst>
          </p:cNvPr>
          <p:cNvSpPr/>
          <p:nvPr/>
        </p:nvSpPr>
        <p:spPr>
          <a:xfrm>
            <a:off x="3176815" y="3020644"/>
            <a:ext cx="2994141" cy="2008555"/>
          </a:xfrm>
          <a:prstGeom prst="cloud">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000" dirty="0">
                <a:solidFill>
                  <a:schemeClr val="tx1"/>
                </a:solidFill>
              </a:rPr>
              <a:t>Internet</a:t>
            </a:r>
            <a:endParaRPr lang="zh-TW" altLang="en-US" sz="4000" dirty="0">
              <a:solidFill>
                <a:schemeClr val="tx1"/>
              </a:solidFill>
            </a:endParaRPr>
          </a:p>
        </p:txBody>
      </p:sp>
      <p:sp>
        <p:nvSpPr>
          <p:cNvPr id="2" name="標題 1">
            <a:extLst>
              <a:ext uri="{FF2B5EF4-FFF2-40B4-BE49-F238E27FC236}">
                <a16:creationId xmlns:a16="http://schemas.microsoft.com/office/drawing/2014/main" id="{1CDD6D8A-0DAC-4025-8964-D3333A47322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BDA3570-4563-4AF7-90DA-79DBA4AD3DA0}"/>
              </a:ext>
            </a:extLst>
          </p:cNvPr>
          <p:cNvSpPr>
            <a:spLocks noGrp="1"/>
          </p:cNvSpPr>
          <p:nvPr>
            <p:ph idx="1"/>
          </p:nvPr>
        </p:nvSpPr>
        <p:spPr>
          <a:xfrm>
            <a:off x="228600" y="1295401"/>
            <a:ext cx="8763000" cy="685800"/>
          </a:xfrm>
        </p:spPr>
        <p:txBody>
          <a:bodyPr/>
          <a:lstStyle/>
          <a:p>
            <a:r>
              <a:rPr lang="en-US" altLang="zh-TW" dirty="0"/>
              <a:t>Complete website access process</a:t>
            </a:r>
            <a:endParaRPr lang="zh-TW" altLang="en-US" dirty="0"/>
          </a:p>
        </p:txBody>
      </p:sp>
      <p:sp>
        <p:nvSpPr>
          <p:cNvPr id="4" name="矩形: 圓角 3">
            <a:extLst>
              <a:ext uri="{FF2B5EF4-FFF2-40B4-BE49-F238E27FC236}">
                <a16:creationId xmlns:a16="http://schemas.microsoft.com/office/drawing/2014/main" id="{8E61D747-1DDB-437F-90F4-8CA9D9160AC3}"/>
              </a:ext>
            </a:extLst>
          </p:cNvPr>
          <p:cNvSpPr/>
          <p:nvPr/>
        </p:nvSpPr>
        <p:spPr>
          <a:xfrm>
            <a:off x="337860" y="4112567"/>
            <a:ext cx="1905000" cy="990600"/>
          </a:xfrm>
          <a:prstGeom prst="round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sz="1800" dirty="0">
                <a:solidFill>
                  <a:schemeClr val="tx1"/>
                </a:solidFill>
              </a:rPr>
              <a:t>Server of</a:t>
            </a:r>
          </a:p>
          <a:p>
            <a:pPr algn="ctr"/>
            <a:r>
              <a:rPr lang="en-US" altLang="zh-TW" sz="1800" dirty="0">
                <a:solidFill>
                  <a:schemeClr val="tx1"/>
                </a:solidFill>
              </a:rPr>
              <a:t>www</a:t>
            </a:r>
            <a:r>
              <a:rPr lang="en-US" altLang="zh-TW" sz="1800">
                <a:solidFill>
                  <a:schemeClr val="tx1"/>
                </a:solidFill>
              </a:rPr>
              <a:t>.g</a:t>
            </a:r>
            <a:r>
              <a:rPr lang="en-US" altLang="zh-TW" sz="1800" dirty="0">
                <a:solidFill>
                  <a:schemeClr val="tx1"/>
                </a:solidFill>
              </a:rPr>
              <a:t>oogle.com</a:t>
            </a:r>
            <a:endParaRPr lang="zh-TW" altLang="en-US" sz="1800" dirty="0">
              <a:solidFill>
                <a:schemeClr val="tx1"/>
              </a:solidFill>
            </a:endParaRPr>
          </a:p>
        </p:txBody>
      </p:sp>
      <p:grpSp>
        <p:nvGrpSpPr>
          <p:cNvPr id="14" name="群組 13">
            <a:extLst>
              <a:ext uri="{FF2B5EF4-FFF2-40B4-BE49-F238E27FC236}">
                <a16:creationId xmlns:a16="http://schemas.microsoft.com/office/drawing/2014/main" id="{7909C2A8-66FB-4DE4-9138-2D0F677CB22A}"/>
              </a:ext>
            </a:extLst>
          </p:cNvPr>
          <p:cNvGrpSpPr/>
          <p:nvPr/>
        </p:nvGrpSpPr>
        <p:grpSpPr>
          <a:xfrm>
            <a:off x="1109940" y="2124670"/>
            <a:ext cx="1633260" cy="1299865"/>
            <a:chOff x="2895600" y="1828800"/>
            <a:chExt cx="1633260" cy="1299865"/>
          </a:xfrm>
        </p:grpSpPr>
        <p:sp>
          <p:nvSpPr>
            <p:cNvPr id="8" name="矩形: 圓角 7">
              <a:extLst>
                <a:ext uri="{FF2B5EF4-FFF2-40B4-BE49-F238E27FC236}">
                  <a16:creationId xmlns:a16="http://schemas.microsoft.com/office/drawing/2014/main" id="{A57A49F5-F283-4F3D-A43C-C4C2219EFFE5}"/>
                </a:ext>
              </a:extLst>
            </p:cNvPr>
            <p:cNvSpPr/>
            <p:nvPr/>
          </p:nvSpPr>
          <p:spPr>
            <a:xfrm>
              <a:off x="2895600" y="1828800"/>
              <a:ext cx="1633260" cy="838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DNS server</a:t>
              </a:r>
              <a:endParaRPr lang="zh-TW" altLang="en-US" dirty="0">
                <a:solidFill>
                  <a:schemeClr val="tx1"/>
                </a:solidFill>
              </a:endParaRPr>
            </a:p>
          </p:txBody>
        </p:sp>
        <p:sp>
          <p:nvSpPr>
            <p:cNvPr id="9" name="矩形 8">
              <a:extLst>
                <a:ext uri="{FF2B5EF4-FFF2-40B4-BE49-F238E27FC236}">
                  <a16:creationId xmlns:a16="http://schemas.microsoft.com/office/drawing/2014/main" id="{BAB08E97-CF5C-4359-979B-4C22EA9A6BBD}"/>
                </a:ext>
              </a:extLst>
            </p:cNvPr>
            <p:cNvSpPr/>
            <p:nvPr/>
          </p:nvSpPr>
          <p:spPr>
            <a:xfrm>
              <a:off x="2919385" y="2667000"/>
              <a:ext cx="1585690" cy="461665"/>
            </a:xfrm>
            <a:prstGeom prst="rect">
              <a:avLst/>
            </a:prstGeom>
          </p:spPr>
          <p:txBody>
            <a:bodyPr wrap="none">
              <a:spAutoFit/>
            </a:bodyPr>
            <a:lstStyle/>
            <a:p>
              <a:r>
                <a:rPr lang="en-US" altLang="zh-TW" dirty="0"/>
                <a:t>IP: 1.1.1.1</a:t>
              </a:r>
              <a:endParaRPr lang="zh-TW" altLang="en-US" dirty="0"/>
            </a:p>
          </p:txBody>
        </p:sp>
      </p:grpSp>
      <p:grpSp>
        <p:nvGrpSpPr>
          <p:cNvPr id="11" name="群組 10">
            <a:extLst>
              <a:ext uri="{FF2B5EF4-FFF2-40B4-BE49-F238E27FC236}">
                <a16:creationId xmlns:a16="http://schemas.microsoft.com/office/drawing/2014/main" id="{9193B14F-60E9-45BC-A7C1-78E98947FE15}"/>
              </a:ext>
            </a:extLst>
          </p:cNvPr>
          <p:cNvGrpSpPr/>
          <p:nvPr/>
        </p:nvGrpSpPr>
        <p:grpSpPr>
          <a:xfrm>
            <a:off x="6244962" y="1952173"/>
            <a:ext cx="2692209" cy="4021164"/>
            <a:chOff x="3464152" y="1973385"/>
            <a:chExt cx="2692209" cy="4021164"/>
          </a:xfrm>
        </p:grpSpPr>
        <p:sp>
          <p:nvSpPr>
            <p:cNvPr id="19" name="矩形: 圓角 18">
              <a:extLst>
                <a:ext uri="{FF2B5EF4-FFF2-40B4-BE49-F238E27FC236}">
                  <a16:creationId xmlns:a16="http://schemas.microsoft.com/office/drawing/2014/main" id="{BFCCCC2C-11D9-46EB-A601-E6E63728D474}"/>
                </a:ext>
              </a:extLst>
            </p:cNvPr>
            <p:cNvSpPr/>
            <p:nvPr/>
          </p:nvSpPr>
          <p:spPr>
            <a:xfrm>
              <a:off x="4739625" y="2230586"/>
              <a:ext cx="76200" cy="37639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0" name="群組 9">
              <a:extLst>
                <a:ext uri="{FF2B5EF4-FFF2-40B4-BE49-F238E27FC236}">
                  <a16:creationId xmlns:a16="http://schemas.microsoft.com/office/drawing/2014/main" id="{E70FBB07-5718-4698-BB84-1FA85386670F}"/>
                </a:ext>
              </a:extLst>
            </p:cNvPr>
            <p:cNvGrpSpPr/>
            <p:nvPr/>
          </p:nvGrpSpPr>
          <p:grpSpPr>
            <a:xfrm>
              <a:off x="3464152" y="1973385"/>
              <a:ext cx="2692209" cy="3242195"/>
              <a:chOff x="3464152" y="1973385"/>
              <a:chExt cx="2692209" cy="3242195"/>
            </a:xfrm>
          </p:grpSpPr>
          <p:sp>
            <p:nvSpPr>
              <p:cNvPr id="20" name="矩形: 圓角 19">
                <a:extLst>
                  <a:ext uri="{FF2B5EF4-FFF2-40B4-BE49-F238E27FC236}">
                    <a16:creationId xmlns:a16="http://schemas.microsoft.com/office/drawing/2014/main" id="{5B20199E-D3D7-4DFF-9C05-C290ED81F29A}"/>
                  </a:ext>
                </a:extLst>
              </p:cNvPr>
              <p:cNvSpPr/>
              <p:nvPr/>
            </p:nvSpPr>
            <p:spPr>
              <a:xfrm>
                <a:off x="4091925" y="3683764"/>
                <a:ext cx="1371599" cy="841978"/>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Modem, </a:t>
                </a:r>
              </a:p>
              <a:p>
                <a:pPr algn="ctr"/>
                <a:r>
                  <a:rPr lang="en-US" altLang="zh-TW" sz="1800">
                    <a:solidFill>
                      <a:schemeClr val="tx1"/>
                    </a:solidFill>
                  </a:rPr>
                  <a:t>WiFi route</a:t>
                </a:r>
                <a:r>
                  <a:rPr lang="en-US" altLang="zh-TW" sz="1800" dirty="0">
                    <a:solidFill>
                      <a:schemeClr val="tx1"/>
                    </a:solidFill>
                  </a:rPr>
                  <a:t>r</a:t>
                </a:r>
                <a:endParaRPr lang="zh-TW" altLang="en-US" sz="1800" dirty="0">
                  <a:solidFill>
                    <a:schemeClr val="tx1"/>
                  </a:solidFill>
                </a:endParaRPr>
              </a:p>
            </p:txBody>
          </p:sp>
          <p:sp>
            <p:nvSpPr>
              <p:cNvPr id="21" name="矩形 20">
                <a:extLst>
                  <a:ext uri="{FF2B5EF4-FFF2-40B4-BE49-F238E27FC236}">
                    <a16:creationId xmlns:a16="http://schemas.microsoft.com/office/drawing/2014/main" id="{B6ABB0C2-CF03-401D-A7D7-C55CD7EA2D12}"/>
                  </a:ext>
                </a:extLst>
              </p:cNvPr>
              <p:cNvSpPr/>
              <p:nvPr/>
            </p:nvSpPr>
            <p:spPr>
              <a:xfrm>
                <a:off x="3946780" y="4753915"/>
                <a:ext cx="1585690" cy="461665"/>
              </a:xfrm>
              <a:prstGeom prst="rect">
                <a:avLst/>
              </a:prstGeom>
              <a:solidFill>
                <a:schemeClr val="bg1"/>
              </a:solidFill>
            </p:spPr>
            <p:txBody>
              <a:bodyPr wrap="none">
                <a:spAutoFit/>
              </a:bodyPr>
              <a:lstStyle/>
              <a:p>
                <a:r>
                  <a:rPr lang="en-US" altLang="zh-TW" dirty="0"/>
                  <a:t>IP: 6.6.6.6</a:t>
                </a:r>
                <a:endParaRPr lang="zh-TW" altLang="en-US" dirty="0"/>
              </a:p>
            </p:txBody>
          </p:sp>
          <p:sp>
            <p:nvSpPr>
              <p:cNvPr id="22" name="箭號: 向右 21">
                <a:extLst>
                  <a:ext uri="{FF2B5EF4-FFF2-40B4-BE49-F238E27FC236}">
                    <a16:creationId xmlns:a16="http://schemas.microsoft.com/office/drawing/2014/main" id="{DE4C21EB-D9F8-4F31-BB54-E3AA34BD59E2}"/>
                  </a:ext>
                </a:extLst>
              </p:cNvPr>
              <p:cNvSpPr/>
              <p:nvPr/>
            </p:nvSpPr>
            <p:spPr>
              <a:xfrm>
                <a:off x="5029200" y="2398411"/>
                <a:ext cx="1078899"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文字方塊 22">
                <a:extLst>
                  <a:ext uri="{FF2B5EF4-FFF2-40B4-BE49-F238E27FC236}">
                    <a16:creationId xmlns:a16="http://schemas.microsoft.com/office/drawing/2014/main" id="{C76D4B70-40B1-41EC-9892-3F0A5F4877DD}"/>
                  </a:ext>
                </a:extLst>
              </p:cNvPr>
              <p:cNvSpPr txBox="1"/>
              <p:nvPr/>
            </p:nvSpPr>
            <p:spPr>
              <a:xfrm>
                <a:off x="4928140" y="1973385"/>
                <a:ext cx="1228221" cy="461665"/>
              </a:xfrm>
              <a:prstGeom prst="rect">
                <a:avLst/>
              </a:prstGeom>
              <a:noFill/>
            </p:spPr>
            <p:txBody>
              <a:bodyPr wrap="none" rtlCol="0">
                <a:spAutoFit/>
              </a:bodyPr>
              <a:lstStyle/>
              <a:p>
                <a:r>
                  <a:rPr lang="en-US" altLang="zh-TW" dirty="0"/>
                  <a:t>Intranet</a:t>
                </a:r>
                <a:endParaRPr lang="zh-TW" altLang="en-US" dirty="0"/>
              </a:p>
            </p:txBody>
          </p:sp>
          <p:sp>
            <p:nvSpPr>
              <p:cNvPr id="24" name="箭號: 向左 23">
                <a:extLst>
                  <a:ext uri="{FF2B5EF4-FFF2-40B4-BE49-F238E27FC236}">
                    <a16:creationId xmlns:a16="http://schemas.microsoft.com/office/drawing/2014/main" id="{C495878F-3887-4584-ADEA-169A3B363688}"/>
                  </a:ext>
                </a:extLst>
              </p:cNvPr>
              <p:cNvSpPr/>
              <p:nvPr/>
            </p:nvSpPr>
            <p:spPr>
              <a:xfrm>
                <a:off x="3564368" y="2398411"/>
                <a:ext cx="931431"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文字方塊 24">
                <a:extLst>
                  <a:ext uri="{FF2B5EF4-FFF2-40B4-BE49-F238E27FC236}">
                    <a16:creationId xmlns:a16="http://schemas.microsoft.com/office/drawing/2014/main" id="{1F075252-5B20-4EC2-89B4-7FF3AD664197}"/>
                  </a:ext>
                </a:extLst>
              </p:cNvPr>
              <p:cNvSpPr txBox="1"/>
              <p:nvPr/>
            </p:nvSpPr>
            <p:spPr>
              <a:xfrm>
                <a:off x="3464152" y="1973385"/>
                <a:ext cx="1228221" cy="461665"/>
              </a:xfrm>
              <a:prstGeom prst="rect">
                <a:avLst/>
              </a:prstGeom>
              <a:noFill/>
            </p:spPr>
            <p:txBody>
              <a:bodyPr wrap="none" rtlCol="0">
                <a:spAutoFit/>
              </a:bodyPr>
              <a:lstStyle/>
              <a:p>
                <a:r>
                  <a:rPr lang="en-US" altLang="zh-TW" dirty="0"/>
                  <a:t>Internet</a:t>
                </a:r>
                <a:endParaRPr lang="zh-TW" altLang="en-US" dirty="0"/>
              </a:p>
            </p:txBody>
          </p:sp>
        </p:grpSp>
      </p:grpSp>
      <p:grpSp>
        <p:nvGrpSpPr>
          <p:cNvPr id="26" name="群組 25">
            <a:extLst>
              <a:ext uri="{FF2B5EF4-FFF2-40B4-BE49-F238E27FC236}">
                <a16:creationId xmlns:a16="http://schemas.microsoft.com/office/drawing/2014/main" id="{7CFB6185-C4A1-4C30-BEF4-07CA20735814}"/>
              </a:ext>
            </a:extLst>
          </p:cNvPr>
          <p:cNvGrpSpPr/>
          <p:nvPr/>
        </p:nvGrpSpPr>
        <p:grpSpPr>
          <a:xfrm>
            <a:off x="2806330" y="2356548"/>
            <a:ext cx="1981200" cy="1289049"/>
            <a:chOff x="4760552" y="3396345"/>
            <a:chExt cx="1981200" cy="1289049"/>
          </a:xfrm>
        </p:grpSpPr>
        <p:sp>
          <p:nvSpPr>
            <p:cNvPr id="27" name="矩形 26">
              <a:extLst>
                <a:ext uri="{FF2B5EF4-FFF2-40B4-BE49-F238E27FC236}">
                  <a16:creationId xmlns:a16="http://schemas.microsoft.com/office/drawing/2014/main" id="{B8B27EBB-6B36-4267-8C91-034463DCFC05}"/>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Here you are~</a:t>
              </a:r>
            </a:p>
            <a:p>
              <a:pPr algn="ctr"/>
              <a:r>
                <a:rPr lang="en-US" altLang="zh-TW" sz="1800" dirty="0">
                  <a:solidFill>
                    <a:schemeClr val="tx1"/>
                  </a:solidFill>
                </a:rPr>
                <a:t>8.8.8.8</a:t>
              </a:r>
              <a:endParaRPr lang="zh-TW" altLang="en-US" sz="1800" dirty="0">
                <a:solidFill>
                  <a:schemeClr val="tx1"/>
                </a:solidFill>
              </a:endParaRPr>
            </a:p>
          </p:txBody>
        </p:sp>
        <p:sp>
          <p:nvSpPr>
            <p:cNvPr id="28" name="矩形 27">
              <a:extLst>
                <a:ext uri="{FF2B5EF4-FFF2-40B4-BE49-F238E27FC236}">
                  <a16:creationId xmlns:a16="http://schemas.microsoft.com/office/drawing/2014/main" id="{F67B63A1-FB7C-4D85-A187-AA6A0DA85D96}"/>
                </a:ext>
              </a:extLst>
            </p:cNvPr>
            <p:cNvSpPr/>
            <p:nvPr/>
          </p:nvSpPr>
          <p:spPr>
            <a:xfrm>
              <a:off x="4760552" y="3842720"/>
              <a:ext cx="1981200" cy="4213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1.1.1.1</a:t>
              </a:r>
              <a:endParaRPr lang="zh-TW" altLang="en-US" sz="1600" dirty="0">
                <a:solidFill>
                  <a:schemeClr val="tx1"/>
                </a:solidFill>
              </a:endParaRPr>
            </a:p>
          </p:txBody>
        </p:sp>
        <p:sp>
          <p:nvSpPr>
            <p:cNvPr id="29" name="矩形 28">
              <a:extLst>
                <a:ext uri="{FF2B5EF4-FFF2-40B4-BE49-F238E27FC236}">
                  <a16:creationId xmlns:a16="http://schemas.microsoft.com/office/drawing/2014/main" id="{D5390889-98F4-4B78-A468-3473AAA039AA}"/>
                </a:ext>
              </a:extLst>
            </p:cNvPr>
            <p:cNvSpPr/>
            <p:nvPr/>
          </p:nvSpPr>
          <p:spPr>
            <a:xfrm>
              <a:off x="4760552" y="4264057"/>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6.6.6.6</a:t>
              </a:r>
              <a:endParaRPr lang="zh-TW" altLang="en-US" sz="1800" dirty="0">
                <a:solidFill>
                  <a:schemeClr val="tx1"/>
                </a:solidFill>
              </a:endParaRPr>
            </a:p>
          </p:txBody>
        </p:sp>
      </p:grpSp>
      <p:sp>
        <p:nvSpPr>
          <p:cNvPr id="30" name="箭號: 向左 29">
            <a:extLst>
              <a:ext uri="{FF2B5EF4-FFF2-40B4-BE49-F238E27FC236}">
                <a16:creationId xmlns:a16="http://schemas.microsoft.com/office/drawing/2014/main" id="{BE0176E4-6481-4DF9-B67B-153F3B0C3476}"/>
              </a:ext>
            </a:extLst>
          </p:cNvPr>
          <p:cNvSpPr/>
          <p:nvPr/>
        </p:nvSpPr>
        <p:spPr>
          <a:xfrm rot="11982163">
            <a:off x="5021285" y="3704992"/>
            <a:ext cx="1641201" cy="225254"/>
          </a:xfrm>
          <a:prstGeom prst="leftArrow">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4" name="矩形 33">
            <a:extLst>
              <a:ext uri="{FF2B5EF4-FFF2-40B4-BE49-F238E27FC236}">
                <a16:creationId xmlns:a16="http://schemas.microsoft.com/office/drawing/2014/main" id="{0F333D6C-3F0F-4E42-B00E-78C1AA8BCEFE}"/>
              </a:ext>
            </a:extLst>
          </p:cNvPr>
          <p:cNvSpPr/>
          <p:nvPr/>
        </p:nvSpPr>
        <p:spPr>
          <a:xfrm>
            <a:off x="497515" y="5257800"/>
            <a:ext cx="1585690" cy="461665"/>
          </a:xfrm>
          <a:prstGeom prst="rect">
            <a:avLst/>
          </a:prstGeom>
        </p:spPr>
        <p:txBody>
          <a:bodyPr wrap="none">
            <a:spAutoFit/>
          </a:bodyPr>
          <a:lstStyle/>
          <a:p>
            <a:r>
              <a:rPr lang="en-US" altLang="zh-TW" dirty="0"/>
              <a:t>IP: 8.8.8.8</a:t>
            </a:r>
            <a:endParaRPr lang="zh-TW" altLang="en-US" dirty="0"/>
          </a:p>
        </p:txBody>
      </p:sp>
      <p:grpSp>
        <p:nvGrpSpPr>
          <p:cNvPr id="35" name="群組 34">
            <a:extLst>
              <a:ext uri="{FF2B5EF4-FFF2-40B4-BE49-F238E27FC236}">
                <a16:creationId xmlns:a16="http://schemas.microsoft.com/office/drawing/2014/main" id="{9353D8CB-DF2A-4614-9561-E5BA2EBE550C}"/>
              </a:ext>
            </a:extLst>
          </p:cNvPr>
          <p:cNvGrpSpPr/>
          <p:nvPr/>
        </p:nvGrpSpPr>
        <p:grpSpPr>
          <a:xfrm>
            <a:off x="2783115" y="2356548"/>
            <a:ext cx="1981200" cy="1289049"/>
            <a:chOff x="4760552" y="3396345"/>
            <a:chExt cx="1981200" cy="1289049"/>
          </a:xfrm>
        </p:grpSpPr>
        <p:sp>
          <p:nvSpPr>
            <p:cNvPr id="36" name="矩形 35">
              <a:extLst>
                <a:ext uri="{FF2B5EF4-FFF2-40B4-BE49-F238E27FC236}">
                  <a16:creationId xmlns:a16="http://schemas.microsoft.com/office/drawing/2014/main" id="{22D0989A-ADF8-4605-9133-0A7417D3DAD9}"/>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a:t>
              </a:r>
              <a:r>
                <a:rPr lang="en-US" altLang="zh-TW" sz="1600" dirty="0" err="1">
                  <a:solidFill>
                    <a:schemeClr val="tx1"/>
                  </a:solidFill>
                </a:rPr>
                <a:t>google’s</a:t>
              </a:r>
              <a:r>
                <a:rPr lang="en-US" altLang="zh-TW" sz="1600" dirty="0">
                  <a:solidFill>
                    <a:schemeClr val="tx1"/>
                  </a:solidFill>
                </a:rPr>
                <a:t> IP</a:t>
              </a:r>
              <a:endParaRPr lang="zh-TW" altLang="en-US" sz="1600" dirty="0">
                <a:solidFill>
                  <a:schemeClr val="tx1"/>
                </a:solidFill>
              </a:endParaRPr>
            </a:p>
          </p:txBody>
        </p:sp>
        <p:sp>
          <p:nvSpPr>
            <p:cNvPr id="37" name="矩形 36">
              <a:extLst>
                <a:ext uri="{FF2B5EF4-FFF2-40B4-BE49-F238E27FC236}">
                  <a16:creationId xmlns:a16="http://schemas.microsoft.com/office/drawing/2014/main" id="{94EBE388-FEB4-4F86-9512-D101D417EEC6}"/>
                </a:ext>
              </a:extLst>
            </p:cNvPr>
            <p:cNvSpPr/>
            <p:nvPr/>
          </p:nvSpPr>
          <p:spPr>
            <a:xfrm>
              <a:off x="4760552" y="384272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My IP: 192.168.87.87</a:t>
              </a:r>
              <a:endParaRPr lang="zh-TW" altLang="en-US" sz="1600" dirty="0">
                <a:solidFill>
                  <a:schemeClr val="tx1"/>
                </a:solidFill>
              </a:endParaRPr>
            </a:p>
          </p:txBody>
        </p:sp>
        <p:sp>
          <p:nvSpPr>
            <p:cNvPr id="38" name="矩形 37">
              <a:extLst>
                <a:ext uri="{FF2B5EF4-FFF2-40B4-BE49-F238E27FC236}">
                  <a16:creationId xmlns:a16="http://schemas.microsoft.com/office/drawing/2014/main" id="{1996FA82-D52C-4986-B4BA-9FB1CF5B1BA6}"/>
                </a:ext>
              </a:extLst>
            </p:cNvPr>
            <p:cNvSpPr/>
            <p:nvPr/>
          </p:nvSpPr>
          <p:spPr>
            <a:xfrm>
              <a:off x="4760552" y="4264057"/>
              <a:ext cx="1981200" cy="4213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tx1"/>
                  </a:solidFill>
                </a:rPr>
                <a:t>To: 1.1.1.1</a:t>
              </a:r>
              <a:endParaRPr lang="zh-TW" altLang="en-US" sz="2000" dirty="0">
                <a:solidFill>
                  <a:schemeClr val="tx1"/>
                </a:solidFill>
              </a:endParaRPr>
            </a:p>
          </p:txBody>
        </p:sp>
      </p:grpSp>
      <p:sp>
        <p:nvSpPr>
          <p:cNvPr id="39" name="矩形 38">
            <a:extLst>
              <a:ext uri="{FF2B5EF4-FFF2-40B4-BE49-F238E27FC236}">
                <a16:creationId xmlns:a16="http://schemas.microsoft.com/office/drawing/2014/main" id="{871EB534-8AB6-41ED-B520-0A3775469440}"/>
              </a:ext>
            </a:extLst>
          </p:cNvPr>
          <p:cNvSpPr/>
          <p:nvPr/>
        </p:nvSpPr>
        <p:spPr>
          <a:xfrm>
            <a:off x="2754086" y="2784215"/>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From: 6.6.6.6</a:t>
            </a:r>
            <a:endParaRPr lang="zh-TW" altLang="en-US" sz="1800" dirty="0">
              <a:solidFill>
                <a:schemeClr val="tx1"/>
              </a:solidFill>
            </a:endParaRPr>
          </a:p>
        </p:txBody>
      </p:sp>
    </p:spTree>
    <p:extLst>
      <p:ext uri="{BB962C8B-B14F-4D97-AF65-F5344CB8AC3E}">
        <p14:creationId xmlns:p14="http://schemas.microsoft.com/office/powerpoint/2010/main" val="228849451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5"/>
                                        </p:tgtEl>
                                        <p:attrNameLst>
                                          <p:attrName>style.visibility</p:attrName>
                                        </p:attrNameLst>
                                      </p:cBhvr>
                                      <p:to>
                                        <p:strVal val="hidden"/>
                                      </p:to>
                                    </p:set>
                                  </p:childTnLst>
                                </p:cTn>
                              </p:par>
                              <p:par>
                                <p:cTn id="7" presetID="1" presetClass="exit" presetSubtype="0" fill="hold" grpId="1" nodeType="withEffect">
                                  <p:stCondLst>
                                    <p:cond delay="0"/>
                                  </p:stCondLst>
                                  <p:childTnLst>
                                    <p:set>
                                      <p:cBhvr>
                                        <p:cTn id="8" dur="1" fill="hold">
                                          <p:stCondLst>
                                            <p:cond delay="0"/>
                                          </p:stCondLst>
                                        </p:cTn>
                                        <p:tgtEl>
                                          <p:spTgt spid="39"/>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9" grpId="1"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CDD6D8A-0DAC-4025-8964-D3333A47322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BDA3570-4563-4AF7-90DA-79DBA4AD3DA0}"/>
              </a:ext>
            </a:extLst>
          </p:cNvPr>
          <p:cNvSpPr>
            <a:spLocks noGrp="1"/>
          </p:cNvSpPr>
          <p:nvPr>
            <p:ph idx="1"/>
          </p:nvPr>
        </p:nvSpPr>
        <p:spPr>
          <a:xfrm>
            <a:off x="228600" y="1295401"/>
            <a:ext cx="8763000" cy="685800"/>
          </a:xfrm>
        </p:spPr>
        <p:txBody>
          <a:bodyPr/>
          <a:lstStyle/>
          <a:p>
            <a:r>
              <a:rPr lang="en-US" altLang="zh-TW" dirty="0"/>
              <a:t>Complete website access process</a:t>
            </a:r>
            <a:endParaRPr lang="zh-TW" altLang="en-US" dirty="0"/>
          </a:p>
        </p:txBody>
      </p:sp>
      <p:sp>
        <p:nvSpPr>
          <p:cNvPr id="6" name="矩形: 圓角 5">
            <a:extLst>
              <a:ext uri="{FF2B5EF4-FFF2-40B4-BE49-F238E27FC236}">
                <a16:creationId xmlns:a16="http://schemas.microsoft.com/office/drawing/2014/main" id="{B9F04FCC-E32C-4412-A9D8-B2239E0410F1}"/>
              </a:ext>
            </a:extLst>
          </p:cNvPr>
          <p:cNvSpPr/>
          <p:nvPr/>
        </p:nvSpPr>
        <p:spPr>
          <a:xfrm>
            <a:off x="7222076" y="3977487"/>
            <a:ext cx="1371600" cy="6858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PC</a:t>
            </a:r>
            <a:endParaRPr lang="zh-TW" altLang="en-US" dirty="0">
              <a:solidFill>
                <a:schemeClr val="tx1"/>
              </a:solidFill>
            </a:endParaRPr>
          </a:p>
        </p:txBody>
      </p:sp>
      <p:sp>
        <p:nvSpPr>
          <p:cNvPr id="7" name="矩形 6">
            <a:extLst>
              <a:ext uri="{FF2B5EF4-FFF2-40B4-BE49-F238E27FC236}">
                <a16:creationId xmlns:a16="http://schemas.microsoft.com/office/drawing/2014/main" id="{52653C12-0867-4016-9A44-A196B28A1AB3}"/>
              </a:ext>
            </a:extLst>
          </p:cNvPr>
          <p:cNvSpPr/>
          <p:nvPr/>
        </p:nvSpPr>
        <p:spPr>
          <a:xfrm>
            <a:off x="6611880" y="4837458"/>
            <a:ext cx="2614818" cy="461665"/>
          </a:xfrm>
          <a:prstGeom prst="rect">
            <a:avLst/>
          </a:prstGeom>
        </p:spPr>
        <p:txBody>
          <a:bodyPr wrap="none">
            <a:spAutoFit/>
          </a:bodyPr>
          <a:lstStyle/>
          <a:p>
            <a:r>
              <a:rPr lang="en-US" altLang="zh-TW" dirty="0"/>
              <a:t>IP: 192.168.87.87</a:t>
            </a:r>
          </a:p>
        </p:txBody>
      </p:sp>
      <p:sp>
        <p:nvSpPr>
          <p:cNvPr id="23" name="文字方塊 22">
            <a:extLst>
              <a:ext uri="{FF2B5EF4-FFF2-40B4-BE49-F238E27FC236}">
                <a16:creationId xmlns:a16="http://schemas.microsoft.com/office/drawing/2014/main" id="{C76D4B70-40B1-41EC-9892-3F0A5F4877DD}"/>
              </a:ext>
            </a:extLst>
          </p:cNvPr>
          <p:cNvSpPr txBox="1"/>
          <p:nvPr/>
        </p:nvSpPr>
        <p:spPr>
          <a:xfrm>
            <a:off x="3674128" y="1966905"/>
            <a:ext cx="1228221" cy="461665"/>
          </a:xfrm>
          <a:prstGeom prst="rect">
            <a:avLst/>
          </a:prstGeom>
          <a:noFill/>
        </p:spPr>
        <p:txBody>
          <a:bodyPr wrap="none" rtlCol="0">
            <a:spAutoFit/>
          </a:bodyPr>
          <a:lstStyle/>
          <a:p>
            <a:r>
              <a:rPr lang="en-US" altLang="zh-TW" dirty="0"/>
              <a:t>Intranet</a:t>
            </a:r>
            <a:endParaRPr lang="zh-TW" altLang="en-US" dirty="0"/>
          </a:p>
        </p:txBody>
      </p:sp>
      <p:sp>
        <p:nvSpPr>
          <p:cNvPr id="19" name="矩形: 圓角 18">
            <a:extLst>
              <a:ext uri="{FF2B5EF4-FFF2-40B4-BE49-F238E27FC236}">
                <a16:creationId xmlns:a16="http://schemas.microsoft.com/office/drawing/2014/main" id="{BFCCCC2C-11D9-46EB-A601-E6E63728D474}"/>
              </a:ext>
            </a:extLst>
          </p:cNvPr>
          <p:cNvSpPr/>
          <p:nvPr/>
        </p:nvSpPr>
        <p:spPr>
          <a:xfrm>
            <a:off x="3485613" y="2224106"/>
            <a:ext cx="76200" cy="37639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矩形: 圓角 19">
            <a:extLst>
              <a:ext uri="{FF2B5EF4-FFF2-40B4-BE49-F238E27FC236}">
                <a16:creationId xmlns:a16="http://schemas.microsoft.com/office/drawing/2014/main" id="{5B20199E-D3D7-4DFF-9C05-C290ED81F29A}"/>
              </a:ext>
            </a:extLst>
          </p:cNvPr>
          <p:cNvSpPr/>
          <p:nvPr/>
        </p:nvSpPr>
        <p:spPr>
          <a:xfrm>
            <a:off x="2837913" y="3677284"/>
            <a:ext cx="1371599" cy="841978"/>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Modem, </a:t>
            </a:r>
          </a:p>
          <a:p>
            <a:pPr algn="ctr"/>
            <a:r>
              <a:rPr lang="en-US" altLang="zh-TW" sz="1800">
                <a:solidFill>
                  <a:schemeClr val="tx1"/>
                </a:solidFill>
              </a:rPr>
              <a:t>WiFi route</a:t>
            </a:r>
            <a:r>
              <a:rPr lang="en-US" altLang="zh-TW" sz="1800" dirty="0">
                <a:solidFill>
                  <a:schemeClr val="tx1"/>
                </a:solidFill>
              </a:rPr>
              <a:t>r</a:t>
            </a:r>
            <a:endParaRPr lang="zh-TW" altLang="en-US" sz="1800" dirty="0">
              <a:solidFill>
                <a:schemeClr val="tx1"/>
              </a:solidFill>
            </a:endParaRPr>
          </a:p>
        </p:txBody>
      </p:sp>
      <p:sp>
        <p:nvSpPr>
          <p:cNvPr id="22" name="箭號: 向右 21">
            <a:extLst>
              <a:ext uri="{FF2B5EF4-FFF2-40B4-BE49-F238E27FC236}">
                <a16:creationId xmlns:a16="http://schemas.microsoft.com/office/drawing/2014/main" id="{DE4C21EB-D9F8-4F31-BB54-E3AA34BD59E2}"/>
              </a:ext>
            </a:extLst>
          </p:cNvPr>
          <p:cNvSpPr/>
          <p:nvPr/>
        </p:nvSpPr>
        <p:spPr>
          <a:xfrm>
            <a:off x="3775188" y="2391931"/>
            <a:ext cx="1078899"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箭號: 向左 23">
            <a:extLst>
              <a:ext uri="{FF2B5EF4-FFF2-40B4-BE49-F238E27FC236}">
                <a16:creationId xmlns:a16="http://schemas.microsoft.com/office/drawing/2014/main" id="{C495878F-3887-4584-ADEA-169A3B363688}"/>
              </a:ext>
            </a:extLst>
          </p:cNvPr>
          <p:cNvSpPr/>
          <p:nvPr/>
        </p:nvSpPr>
        <p:spPr>
          <a:xfrm>
            <a:off x="2310356" y="2391931"/>
            <a:ext cx="931431"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文字方塊 24">
            <a:extLst>
              <a:ext uri="{FF2B5EF4-FFF2-40B4-BE49-F238E27FC236}">
                <a16:creationId xmlns:a16="http://schemas.microsoft.com/office/drawing/2014/main" id="{1F075252-5B20-4EC2-89B4-7FF3AD664197}"/>
              </a:ext>
            </a:extLst>
          </p:cNvPr>
          <p:cNvSpPr txBox="1"/>
          <p:nvPr/>
        </p:nvSpPr>
        <p:spPr>
          <a:xfrm>
            <a:off x="2210140" y="1966905"/>
            <a:ext cx="1228221" cy="461665"/>
          </a:xfrm>
          <a:prstGeom prst="rect">
            <a:avLst/>
          </a:prstGeom>
          <a:noFill/>
        </p:spPr>
        <p:txBody>
          <a:bodyPr wrap="none" rtlCol="0">
            <a:spAutoFit/>
          </a:bodyPr>
          <a:lstStyle/>
          <a:p>
            <a:r>
              <a:rPr lang="en-US" altLang="zh-TW" dirty="0"/>
              <a:t>Internet</a:t>
            </a:r>
            <a:endParaRPr lang="zh-TW" altLang="en-US" dirty="0"/>
          </a:p>
        </p:txBody>
      </p:sp>
      <p:sp>
        <p:nvSpPr>
          <p:cNvPr id="38" name="矩形: 圓角 37">
            <a:extLst>
              <a:ext uri="{FF2B5EF4-FFF2-40B4-BE49-F238E27FC236}">
                <a16:creationId xmlns:a16="http://schemas.microsoft.com/office/drawing/2014/main" id="{E2487027-712C-4CE2-85D7-F03E1FC0F1A5}"/>
              </a:ext>
            </a:extLst>
          </p:cNvPr>
          <p:cNvSpPr/>
          <p:nvPr/>
        </p:nvSpPr>
        <p:spPr>
          <a:xfrm>
            <a:off x="64858" y="2779067"/>
            <a:ext cx="1633260" cy="838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DNS server</a:t>
            </a:r>
            <a:endParaRPr lang="zh-TW" altLang="en-US" dirty="0">
              <a:solidFill>
                <a:schemeClr val="tx1"/>
              </a:solidFill>
            </a:endParaRPr>
          </a:p>
        </p:txBody>
      </p:sp>
      <p:sp>
        <p:nvSpPr>
          <p:cNvPr id="39" name="矩形 38">
            <a:extLst>
              <a:ext uri="{FF2B5EF4-FFF2-40B4-BE49-F238E27FC236}">
                <a16:creationId xmlns:a16="http://schemas.microsoft.com/office/drawing/2014/main" id="{E4AFFF08-1395-489B-8528-46A47B01286F}"/>
              </a:ext>
            </a:extLst>
          </p:cNvPr>
          <p:cNvSpPr/>
          <p:nvPr/>
        </p:nvSpPr>
        <p:spPr>
          <a:xfrm>
            <a:off x="88643" y="3617267"/>
            <a:ext cx="1585690" cy="461665"/>
          </a:xfrm>
          <a:prstGeom prst="rect">
            <a:avLst/>
          </a:prstGeom>
        </p:spPr>
        <p:txBody>
          <a:bodyPr wrap="none">
            <a:spAutoFit/>
          </a:bodyPr>
          <a:lstStyle/>
          <a:p>
            <a:r>
              <a:rPr lang="en-US" altLang="zh-TW" dirty="0"/>
              <a:t>IP: 1.1.1.1</a:t>
            </a:r>
            <a:endParaRPr lang="zh-TW" altLang="en-US" dirty="0"/>
          </a:p>
        </p:txBody>
      </p:sp>
      <p:sp>
        <p:nvSpPr>
          <p:cNvPr id="41" name="矩形: 圓角 40">
            <a:extLst>
              <a:ext uri="{FF2B5EF4-FFF2-40B4-BE49-F238E27FC236}">
                <a16:creationId xmlns:a16="http://schemas.microsoft.com/office/drawing/2014/main" id="{504D494C-E587-41B0-BE70-EA855E97F600}"/>
              </a:ext>
            </a:extLst>
          </p:cNvPr>
          <p:cNvSpPr/>
          <p:nvPr/>
        </p:nvSpPr>
        <p:spPr>
          <a:xfrm>
            <a:off x="333367" y="4482976"/>
            <a:ext cx="1905000" cy="990600"/>
          </a:xfrm>
          <a:prstGeom prst="round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sz="1800" dirty="0">
                <a:solidFill>
                  <a:schemeClr val="tx1"/>
                </a:solidFill>
              </a:rPr>
              <a:t>Server of</a:t>
            </a:r>
          </a:p>
          <a:p>
            <a:pPr algn="ctr"/>
            <a:r>
              <a:rPr lang="en-US" altLang="zh-TW" sz="1800" dirty="0">
                <a:solidFill>
                  <a:schemeClr val="tx1"/>
                </a:solidFill>
              </a:rPr>
              <a:t>www</a:t>
            </a:r>
            <a:r>
              <a:rPr lang="en-US" altLang="zh-TW" sz="1800">
                <a:solidFill>
                  <a:schemeClr val="tx1"/>
                </a:solidFill>
              </a:rPr>
              <a:t>.g</a:t>
            </a:r>
            <a:r>
              <a:rPr lang="en-US" altLang="zh-TW" sz="1800" dirty="0">
                <a:solidFill>
                  <a:schemeClr val="tx1"/>
                </a:solidFill>
              </a:rPr>
              <a:t>oogle.com</a:t>
            </a:r>
            <a:endParaRPr lang="zh-TW" altLang="en-US" sz="1800" dirty="0">
              <a:solidFill>
                <a:schemeClr val="tx1"/>
              </a:solidFill>
            </a:endParaRPr>
          </a:p>
        </p:txBody>
      </p:sp>
      <p:grpSp>
        <p:nvGrpSpPr>
          <p:cNvPr id="27" name="群組 26">
            <a:extLst>
              <a:ext uri="{FF2B5EF4-FFF2-40B4-BE49-F238E27FC236}">
                <a16:creationId xmlns:a16="http://schemas.microsoft.com/office/drawing/2014/main" id="{6F0798CF-C8DE-4420-A436-FAC74EC57CBB}"/>
              </a:ext>
            </a:extLst>
          </p:cNvPr>
          <p:cNvGrpSpPr/>
          <p:nvPr/>
        </p:nvGrpSpPr>
        <p:grpSpPr>
          <a:xfrm>
            <a:off x="3943890" y="2736312"/>
            <a:ext cx="1981200" cy="1289049"/>
            <a:chOff x="4760552" y="3396345"/>
            <a:chExt cx="1981200" cy="1289049"/>
          </a:xfrm>
        </p:grpSpPr>
        <p:sp>
          <p:nvSpPr>
            <p:cNvPr id="28" name="矩形 27">
              <a:extLst>
                <a:ext uri="{FF2B5EF4-FFF2-40B4-BE49-F238E27FC236}">
                  <a16:creationId xmlns:a16="http://schemas.microsoft.com/office/drawing/2014/main" id="{7F642F25-8B1A-4E6D-84C2-AA670D61BD51}"/>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Here you are~</a:t>
              </a:r>
            </a:p>
            <a:p>
              <a:pPr algn="ctr"/>
              <a:r>
                <a:rPr lang="en-US" altLang="zh-TW" sz="1600" dirty="0">
                  <a:solidFill>
                    <a:schemeClr val="tx1"/>
                  </a:solidFill>
                </a:rPr>
                <a:t>127.217.163.46</a:t>
              </a:r>
              <a:endParaRPr lang="zh-TW" altLang="en-US" sz="1600" dirty="0">
                <a:solidFill>
                  <a:schemeClr val="tx1"/>
                </a:solidFill>
              </a:endParaRPr>
            </a:p>
          </p:txBody>
        </p:sp>
        <p:sp>
          <p:nvSpPr>
            <p:cNvPr id="29" name="矩形 28">
              <a:extLst>
                <a:ext uri="{FF2B5EF4-FFF2-40B4-BE49-F238E27FC236}">
                  <a16:creationId xmlns:a16="http://schemas.microsoft.com/office/drawing/2014/main" id="{79E6722A-33C5-4F6F-AEA2-7A88A35A2FFE}"/>
                </a:ext>
              </a:extLst>
            </p:cNvPr>
            <p:cNvSpPr/>
            <p:nvPr/>
          </p:nvSpPr>
          <p:spPr>
            <a:xfrm>
              <a:off x="4760552" y="3842720"/>
              <a:ext cx="1981200" cy="4213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1.1.1.1</a:t>
              </a:r>
              <a:endParaRPr lang="zh-TW" altLang="en-US" sz="1600" dirty="0">
                <a:solidFill>
                  <a:schemeClr val="tx1"/>
                </a:solidFill>
              </a:endParaRPr>
            </a:p>
          </p:txBody>
        </p:sp>
        <p:sp>
          <p:nvSpPr>
            <p:cNvPr id="30" name="矩形 29">
              <a:extLst>
                <a:ext uri="{FF2B5EF4-FFF2-40B4-BE49-F238E27FC236}">
                  <a16:creationId xmlns:a16="http://schemas.microsoft.com/office/drawing/2014/main" id="{A75B204D-68DE-4583-8BF3-686024B9DB58}"/>
                </a:ext>
              </a:extLst>
            </p:cNvPr>
            <p:cNvSpPr/>
            <p:nvPr/>
          </p:nvSpPr>
          <p:spPr>
            <a:xfrm>
              <a:off x="4760552" y="4264057"/>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6.6.6.6</a:t>
              </a:r>
              <a:endParaRPr lang="zh-TW" altLang="en-US" sz="1800" dirty="0">
                <a:solidFill>
                  <a:schemeClr val="tx1"/>
                </a:solidFill>
              </a:endParaRPr>
            </a:p>
          </p:txBody>
        </p:sp>
      </p:grpSp>
      <p:sp>
        <p:nvSpPr>
          <p:cNvPr id="4" name="矩形 3">
            <a:extLst>
              <a:ext uri="{FF2B5EF4-FFF2-40B4-BE49-F238E27FC236}">
                <a16:creationId xmlns:a16="http://schemas.microsoft.com/office/drawing/2014/main" id="{627E530F-FD58-4E36-9D59-5F1979996EBC}"/>
              </a:ext>
            </a:extLst>
          </p:cNvPr>
          <p:cNvSpPr/>
          <p:nvPr/>
        </p:nvSpPr>
        <p:spPr>
          <a:xfrm>
            <a:off x="3965818" y="3629062"/>
            <a:ext cx="1981200" cy="40809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192.168.87.87</a:t>
            </a:r>
            <a:endParaRPr lang="zh-TW" altLang="en-US" sz="1800" dirty="0">
              <a:solidFill>
                <a:schemeClr val="tx1"/>
              </a:solidFill>
            </a:endParaRPr>
          </a:p>
        </p:txBody>
      </p:sp>
      <p:sp>
        <p:nvSpPr>
          <p:cNvPr id="31" name="箭號: 向左 30">
            <a:extLst>
              <a:ext uri="{FF2B5EF4-FFF2-40B4-BE49-F238E27FC236}">
                <a16:creationId xmlns:a16="http://schemas.microsoft.com/office/drawing/2014/main" id="{00073C0E-8244-4131-8302-5C2906BC5818}"/>
              </a:ext>
            </a:extLst>
          </p:cNvPr>
          <p:cNvSpPr/>
          <p:nvPr/>
        </p:nvSpPr>
        <p:spPr>
          <a:xfrm rot="10800000">
            <a:off x="4419798" y="4199532"/>
            <a:ext cx="2591991" cy="188853"/>
          </a:xfrm>
          <a:prstGeom prst="leftArrow">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2" name="矩形 31">
            <a:extLst>
              <a:ext uri="{FF2B5EF4-FFF2-40B4-BE49-F238E27FC236}">
                <a16:creationId xmlns:a16="http://schemas.microsoft.com/office/drawing/2014/main" id="{9B90DD21-26B7-4E94-B6DA-E5C212A43829}"/>
              </a:ext>
            </a:extLst>
          </p:cNvPr>
          <p:cNvSpPr/>
          <p:nvPr/>
        </p:nvSpPr>
        <p:spPr>
          <a:xfrm>
            <a:off x="2645516" y="4728569"/>
            <a:ext cx="1585690" cy="461665"/>
          </a:xfrm>
          <a:prstGeom prst="rect">
            <a:avLst/>
          </a:prstGeom>
          <a:solidFill>
            <a:schemeClr val="bg1"/>
          </a:solidFill>
        </p:spPr>
        <p:txBody>
          <a:bodyPr wrap="none">
            <a:spAutoFit/>
          </a:bodyPr>
          <a:lstStyle/>
          <a:p>
            <a:r>
              <a:rPr lang="en-US" altLang="zh-TW" dirty="0"/>
              <a:t>IP: 6.6.6.6</a:t>
            </a:r>
            <a:endParaRPr lang="zh-TW" altLang="en-US" dirty="0"/>
          </a:p>
        </p:txBody>
      </p:sp>
      <p:sp>
        <p:nvSpPr>
          <p:cNvPr id="37" name="矩形 36">
            <a:extLst>
              <a:ext uri="{FF2B5EF4-FFF2-40B4-BE49-F238E27FC236}">
                <a16:creationId xmlns:a16="http://schemas.microsoft.com/office/drawing/2014/main" id="{3D1A00E1-DA68-474A-821B-AA68131482F7}"/>
              </a:ext>
            </a:extLst>
          </p:cNvPr>
          <p:cNvSpPr/>
          <p:nvPr/>
        </p:nvSpPr>
        <p:spPr>
          <a:xfrm>
            <a:off x="512484" y="5562599"/>
            <a:ext cx="1585690" cy="461665"/>
          </a:xfrm>
          <a:prstGeom prst="rect">
            <a:avLst/>
          </a:prstGeom>
        </p:spPr>
        <p:txBody>
          <a:bodyPr wrap="none">
            <a:spAutoFit/>
          </a:bodyPr>
          <a:lstStyle/>
          <a:p>
            <a:r>
              <a:rPr lang="en-US" altLang="zh-TW" dirty="0"/>
              <a:t>IP: 8.8.8.8</a:t>
            </a:r>
            <a:endParaRPr lang="zh-TW" altLang="en-US" dirty="0"/>
          </a:p>
        </p:txBody>
      </p:sp>
    </p:spTree>
    <p:extLst>
      <p:ext uri="{BB962C8B-B14F-4D97-AF65-F5344CB8AC3E}">
        <p14:creationId xmlns:p14="http://schemas.microsoft.com/office/powerpoint/2010/main" val="167209500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1"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CDD6D8A-0DAC-4025-8964-D3333A47322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BDA3570-4563-4AF7-90DA-79DBA4AD3DA0}"/>
              </a:ext>
            </a:extLst>
          </p:cNvPr>
          <p:cNvSpPr>
            <a:spLocks noGrp="1"/>
          </p:cNvSpPr>
          <p:nvPr>
            <p:ph idx="1"/>
          </p:nvPr>
        </p:nvSpPr>
        <p:spPr>
          <a:xfrm>
            <a:off x="228600" y="1295401"/>
            <a:ext cx="8763000" cy="685800"/>
          </a:xfrm>
        </p:spPr>
        <p:txBody>
          <a:bodyPr/>
          <a:lstStyle/>
          <a:p>
            <a:r>
              <a:rPr lang="en-US" altLang="zh-TW" dirty="0"/>
              <a:t>Complete website access process</a:t>
            </a:r>
            <a:endParaRPr lang="zh-TW" altLang="en-US" dirty="0"/>
          </a:p>
        </p:txBody>
      </p:sp>
      <p:sp>
        <p:nvSpPr>
          <p:cNvPr id="6" name="矩形: 圓角 5">
            <a:extLst>
              <a:ext uri="{FF2B5EF4-FFF2-40B4-BE49-F238E27FC236}">
                <a16:creationId xmlns:a16="http://schemas.microsoft.com/office/drawing/2014/main" id="{B9F04FCC-E32C-4412-A9D8-B2239E0410F1}"/>
              </a:ext>
            </a:extLst>
          </p:cNvPr>
          <p:cNvSpPr/>
          <p:nvPr/>
        </p:nvSpPr>
        <p:spPr>
          <a:xfrm>
            <a:off x="7222076" y="3977487"/>
            <a:ext cx="1371600" cy="6858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PC</a:t>
            </a:r>
            <a:endParaRPr lang="zh-TW" altLang="en-US" dirty="0">
              <a:solidFill>
                <a:schemeClr val="tx1"/>
              </a:solidFill>
            </a:endParaRPr>
          </a:p>
        </p:txBody>
      </p:sp>
      <p:sp>
        <p:nvSpPr>
          <p:cNvPr id="7" name="矩形 6">
            <a:extLst>
              <a:ext uri="{FF2B5EF4-FFF2-40B4-BE49-F238E27FC236}">
                <a16:creationId xmlns:a16="http://schemas.microsoft.com/office/drawing/2014/main" id="{52653C12-0867-4016-9A44-A196B28A1AB3}"/>
              </a:ext>
            </a:extLst>
          </p:cNvPr>
          <p:cNvSpPr/>
          <p:nvPr/>
        </p:nvSpPr>
        <p:spPr>
          <a:xfrm>
            <a:off x="6611880" y="4837458"/>
            <a:ext cx="2614818" cy="461665"/>
          </a:xfrm>
          <a:prstGeom prst="rect">
            <a:avLst/>
          </a:prstGeom>
        </p:spPr>
        <p:txBody>
          <a:bodyPr wrap="none">
            <a:spAutoFit/>
          </a:bodyPr>
          <a:lstStyle/>
          <a:p>
            <a:r>
              <a:rPr lang="en-US" altLang="zh-TW" dirty="0"/>
              <a:t>IP: 192.168.87.87</a:t>
            </a:r>
          </a:p>
        </p:txBody>
      </p:sp>
      <p:sp>
        <p:nvSpPr>
          <p:cNvPr id="23" name="文字方塊 22">
            <a:extLst>
              <a:ext uri="{FF2B5EF4-FFF2-40B4-BE49-F238E27FC236}">
                <a16:creationId xmlns:a16="http://schemas.microsoft.com/office/drawing/2014/main" id="{C76D4B70-40B1-41EC-9892-3F0A5F4877DD}"/>
              </a:ext>
            </a:extLst>
          </p:cNvPr>
          <p:cNvSpPr txBox="1"/>
          <p:nvPr/>
        </p:nvSpPr>
        <p:spPr>
          <a:xfrm>
            <a:off x="3674128" y="1966905"/>
            <a:ext cx="1228221" cy="461665"/>
          </a:xfrm>
          <a:prstGeom prst="rect">
            <a:avLst/>
          </a:prstGeom>
          <a:noFill/>
        </p:spPr>
        <p:txBody>
          <a:bodyPr wrap="none" rtlCol="0">
            <a:spAutoFit/>
          </a:bodyPr>
          <a:lstStyle/>
          <a:p>
            <a:r>
              <a:rPr lang="en-US" altLang="zh-TW" dirty="0"/>
              <a:t>Intranet</a:t>
            </a:r>
            <a:endParaRPr lang="zh-TW" altLang="en-US" dirty="0"/>
          </a:p>
        </p:txBody>
      </p:sp>
      <p:sp>
        <p:nvSpPr>
          <p:cNvPr id="19" name="矩形: 圓角 18">
            <a:extLst>
              <a:ext uri="{FF2B5EF4-FFF2-40B4-BE49-F238E27FC236}">
                <a16:creationId xmlns:a16="http://schemas.microsoft.com/office/drawing/2014/main" id="{BFCCCC2C-11D9-46EB-A601-E6E63728D474}"/>
              </a:ext>
            </a:extLst>
          </p:cNvPr>
          <p:cNvSpPr/>
          <p:nvPr/>
        </p:nvSpPr>
        <p:spPr>
          <a:xfrm>
            <a:off x="3485613" y="2224106"/>
            <a:ext cx="76200" cy="37639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矩形: 圓角 19">
            <a:extLst>
              <a:ext uri="{FF2B5EF4-FFF2-40B4-BE49-F238E27FC236}">
                <a16:creationId xmlns:a16="http://schemas.microsoft.com/office/drawing/2014/main" id="{5B20199E-D3D7-4DFF-9C05-C290ED81F29A}"/>
              </a:ext>
            </a:extLst>
          </p:cNvPr>
          <p:cNvSpPr/>
          <p:nvPr/>
        </p:nvSpPr>
        <p:spPr>
          <a:xfrm>
            <a:off x="2837913" y="3677284"/>
            <a:ext cx="1371599" cy="841978"/>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Modem, </a:t>
            </a:r>
          </a:p>
          <a:p>
            <a:pPr algn="ctr"/>
            <a:r>
              <a:rPr lang="en-US" altLang="zh-TW" sz="1800">
                <a:solidFill>
                  <a:schemeClr val="tx1"/>
                </a:solidFill>
              </a:rPr>
              <a:t>WiFi route</a:t>
            </a:r>
            <a:r>
              <a:rPr lang="en-US" altLang="zh-TW" sz="1800" dirty="0">
                <a:solidFill>
                  <a:schemeClr val="tx1"/>
                </a:solidFill>
              </a:rPr>
              <a:t>r</a:t>
            </a:r>
            <a:endParaRPr lang="zh-TW" altLang="en-US" sz="1800" dirty="0">
              <a:solidFill>
                <a:schemeClr val="tx1"/>
              </a:solidFill>
            </a:endParaRPr>
          </a:p>
        </p:txBody>
      </p:sp>
      <p:sp>
        <p:nvSpPr>
          <p:cNvPr id="22" name="箭號: 向右 21">
            <a:extLst>
              <a:ext uri="{FF2B5EF4-FFF2-40B4-BE49-F238E27FC236}">
                <a16:creationId xmlns:a16="http://schemas.microsoft.com/office/drawing/2014/main" id="{DE4C21EB-D9F8-4F31-BB54-E3AA34BD59E2}"/>
              </a:ext>
            </a:extLst>
          </p:cNvPr>
          <p:cNvSpPr/>
          <p:nvPr/>
        </p:nvSpPr>
        <p:spPr>
          <a:xfrm>
            <a:off x="3775188" y="2391931"/>
            <a:ext cx="1078899"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箭號: 向左 23">
            <a:extLst>
              <a:ext uri="{FF2B5EF4-FFF2-40B4-BE49-F238E27FC236}">
                <a16:creationId xmlns:a16="http://schemas.microsoft.com/office/drawing/2014/main" id="{C495878F-3887-4584-ADEA-169A3B363688}"/>
              </a:ext>
            </a:extLst>
          </p:cNvPr>
          <p:cNvSpPr/>
          <p:nvPr/>
        </p:nvSpPr>
        <p:spPr>
          <a:xfrm>
            <a:off x="2310356" y="2391931"/>
            <a:ext cx="931431"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文字方塊 24">
            <a:extLst>
              <a:ext uri="{FF2B5EF4-FFF2-40B4-BE49-F238E27FC236}">
                <a16:creationId xmlns:a16="http://schemas.microsoft.com/office/drawing/2014/main" id="{1F075252-5B20-4EC2-89B4-7FF3AD664197}"/>
              </a:ext>
            </a:extLst>
          </p:cNvPr>
          <p:cNvSpPr txBox="1"/>
          <p:nvPr/>
        </p:nvSpPr>
        <p:spPr>
          <a:xfrm>
            <a:off x="2210140" y="1966905"/>
            <a:ext cx="1228221" cy="461665"/>
          </a:xfrm>
          <a:prstGeom prst="rect">
            <a:avLst/>
          </a:prstGeom>
          <a:noFill/>
        </p:spPr>
        <p:txBody>
          <a:bodyPr wrap="none" rtlCol="0">
            <a:spAutoFit/>
          </a:bodyPr>
          <a:lstStyle/>
          <a:p>
            <a:r>
              <a:rPr lang="en-US" altLang="zh-TW" dirty="0"/>
              <a:t>Internet</a:t>
            </a:r>
            <a:endParaRPr lang="zh-TW" altLang="en-US" dirty="0"/>
          </a:p>
        </p:txBody>
      </p:sp>
      <p:sp>
        <p:nvSpPr>
          <p:cNvPr id="38" name="矩形: 圓角 37">
            <a:extLst>
              <a:ext uri="{FF2B5EF4-FFF2-40B4-BE49-F238E27FC236}">
                <a16:creationId xmlns:a16="http://schemas.microsoft.com/office/drawing/2014/main" id="{E2487027-712C-4CE2-85D7-F03E1FC0F1A5}"/>
              </a:ext>
            </a:extLst>
          </p:cNvPr>
          <p:cNvSpPr/>
          <p:nvPr/>
        </p:nvSpPr>
        <p:spPr>
          <a:xfrm>
            <a:off x="64858" y="2779067"/>
            <a:ext cx="1633260" cy="838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DNS server</a:t>
            </a:r>
            <a:endParaRPr lang="zh-TW" altLang="en-US" dirty="0">
              <a:solidFill>
                <a:schemeClr val="tx1"/>
              </a:solidFill>
            </a:endParaRPr>
          </a:p>
        </p:txBody>
      </p:sp>
      <p:sp>
        <p:nvSpPr>
          <p:cNvPr id="39" name="矩形 38">
            <a:extLst>
              <a:ext uri="{FF2B5EF4-FFF2-40B4-BE49-F238E27FC236}">
                <a16:creationId xmlns:a16="http://schemas.microsoft.com/office/drawing/2014/main" id="{E4AFFF08-1395-489B-8528-46A47B01286F}"/>
              </a:ext>
            </a:extLst>
          </p:cNvPr>
          <p:cNvSpPr/>
          <p:nvPr/>
        </p:nvSpPr>
        <p:spPr>
          <a:xfrm>
            <a:off x="88643" y="3617267"/>
            <a:ext cx="1585690" cy="461665"/>
          </a:xfrm>
          <a:prstGeom prst="rect">
            <a:avLst/>
          </a:prstGeom>
        </p:spPr>
        <p:txBody>
          <a:bodyPr wrap="none">
            <a:spAutoFit/>
          </a:bodyPr>
          <a:lstStyle/>
          <a:p>
            <a:r>
              <a:rPr lang="en-US" altLang="zh-TW" dirty="0"/>
              <a:t>IP: 1.1.1.1</a:t>
            </a:r>
            <a:endParaRPr lang="zh-TW" altLang="en-US" dirty="0"/>
          </a:p>
        </p:txBody>
      </p:sp>
      <p:sp>
        <p:nvSpPr>
          <p:cNvPr id="41" name="矩形: 圓角 40">
            <a:extLst>
              <a:ext uri="{FF2B5EF4-FFF2-40B4-BE49-F238E27FC236}">
                <a16:creationId xmlns:a16="http://schemas.microsoft.com/office/drawing/2014/main" id="{504D494C-E587-41B0-BE70-EA855E97F600}"/>
              </a:ext>
            </a:extLst>
          </p:cNvPr>
          <p:cNvSpPr/>
          <p:nvPr/>
        </p:nvSpPr>
        <p:spPr>
          <a:xfrm>
            <a:off x="333367" y="4482976"/>
            <a:ext cx="1905000" cy="990600"/>
          </a:xfrm>
          <a:prstGeom prst="round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sz="1800" dirty="0">
                <a:solidFill>
                  <a:schemeClr val="tx1"/>
                </a:solidFill>
              </a:rPr>
              <a:t>Server of</a:t>
            </a:r>
          </a:p>
          <a:p>
            <a:pPr algn="ctr"/>
            <a:r>
              <a:rPr lang="en-US" altLang="zh-TW" sz="1800" dirty="0">
                <a:solidFill>
                  <a:schemeClr val="tx1"/>
                </a:solidFill>
              </a:rPr>
              <a:t>www</a:t>
            </a:r>
            <a:r>
              <a:rPr lang="en-US" altLang="zh-TW" sz="1800">
                <a:solidFill>
                  <a:schemeClr val="tx1"/>
                </a:solidFill>
              </a:rPr>
              <a:t>.g</a:t>
            </a:r>
            <a:r>
              <a:rPr lang="en-US" altLang="zh-TW" sz="1800" dirty="0">
                <a:solidFill>
                  <a:schemeClr val="tx1"/>
                </a:solidFill>
              </a:rPr>
              <a:t>oogle.com</a:t>
            </a:r>
            <a:endParaRPr lang="zh-TW" altLang="en-US" sz="1800" dirty="0">
              <a:solidFill>
                <a:schemeClr val="tx1"/>
              </a:solidFill>
            </a:endParaRPr>
          </a:p>
        </p:txBody>
      </p:sp>
      <p:grpSp>
        <p:nvGrpSpPr>
          <p:cNvPr id="27" name="群組 26">
            <a:extLst>
              <a:ext uri="{FF2B5EF4-FFF2-40B4-BE49-F238E27FC236}">
                <a16:creationId xmlns:a16="http://schemas.microsoft.com/office/drawing/2014/main" id="{6F0798CF-C8DE-4420-A436-FAC74EC57CBB}"/>
              </a:ext>
            </a:extLst>
          </p:cNvPr>
          <p:cNvGrpSpPr/>
          <p:nvPr/>
        </p:nvGrpSpPr>
        <p:grpSpPr>
          <a:xfrm>
            <a:off x="5456758" y="2824056"/>
            <a:ext cx="1981200" cy="1289049"/>
            <a:chOff x="4760552" y="3396345"/>
            <a:chExt cx="1981200" cy="1289049"/>
          </a:xfrm>
        </p:grpSpPr>
        <p:sp>
          <p:nvSpPr>
            <p:cNvPr id="28" name="矩形 27">
              <a:extLst>
                <a:ext uri="{FF2B5EF4-FFF2-40B4-BE49-F238E27FC236}">
                  <a16:creationId xmlns:a16="http://schemas.microsoft.com/office/drawing/2014/main" id="{7F642F25-8B1A-4E6D-84C2-AA670D61BD51}"/>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home page</a:t>
              </a:r>
            </a:p>
            <a:p>
              <a:pPr algn="ctr"/>
              <a:r>
                <a:rPr lang="en-US" altLang="zh-TW" sz="1600" dirty="0">
                  <a:solidFill>
                    <a:schemeClr val="tx1"/>
                  </a:solidFill>
                </a:rPr>
                <a:t>of google.com</a:t>
              </a:r>
              <a:endParaRPr lang="zh-TW" altLang="en-US" sz="1600" dirty="0">
                <a:solidFill>
                  <a:schemeClr val="tx1"/>
                </a:solidFill>
              </a:endParaRPr>
            </a:p>
          </p:txBody>
        </p:sp>
        <p:sp>
          <p:nvSpPr>
            <p:cNvPr id="29" name="矩形 28">
              <a:extLst>
                <a:ext uri="{FF2B5EF4-FFF2-40B4-BE49-F238E27FC236}">
                  <a16:creationId xmlns:a16="http://schemas.microsoft.com/office/drawing/2014/main" id="{79E6722A-33C5-4F6F-AEA2-7A88A35A2FFE}"/>
                </a:ext>
              </a:extLst>
            </p:cNvPr>
            <p:cNvSpPr/>
            <p:nvPr/>
          </p:nvSpPr>
          <p:spPr>
            <a:xfrm>
              <a:off x="4760552" y="384272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192.168.87.87</a:t>
              </a:r>
              <a:endParaRPr lang="zh-TW" altLang="en-US" sz="1600" dirty="0">
                <a:solidFill>
                  <a:schemeClr val="tx1"/>
                </a:solidFill>
              </a:endParaRPr>
            </a:p>
          </p:txBody>
        </p:sp>
        <p:sp>
          <p:nvSpPr>
            <p:cNvPr id="30" name="矩形 29">
              <a:extLst>
                <a:ext uri="{FF2B5EF4-FFF2-40B4-BE49-F238E27FC236}">
                  <a16:creationId xmlns:a16="http://schemas.microsoft.com/office/drawing/2014/main" id="{A75B204D-68DE-4583-8BF3-686024B9DB58}"/>
                </a:ext>
              </a:extLst>
            </p:cNvPr>
            <p:cNvSpPr/>
            <p:nvPr/>
          </p:nvSpPr>
          <p:spPr>
            <a:xfrm>
              <a:off x="4760552" y="4264057"/>
              <a:ext cx="1981200" cy="421337"/>
            </a:xfrm>
            <a:prstGeom prst="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8.8.8.8</a:t>
              </a:r>
            </a:p>
          </p:txBody>
        </p:sp>
      </p:grpSp>
      <p:sp>
        <p:nvSpPr>
          <p:cNvPr id="26" name="箭號: 向左 25">
            <a:extLst>
              <a:ext uri="{FF2B5EF4-FFF2-40B4-BE49-F238E27FC236}">
                <a16:creationId xmlns:a16="http://schemas.microsoft.com/office/drawing/2014/main" id="{815CEE78-5ABC-4EEE-BC96-45EC378F75FA}"/>
              </a:ext>
            </a:extLst>
          </p:cNvPr>
          <p:cNvSpPr/>
          <p:nvPr/>
        </p:nvSpPr>
        <p:spPr>
          <a:xfrm>
            <a:off x="4445428" y="4178564"/>
            <a:ext cx="2614818" cy="202216"/>
          </a:xfrm>
          <a:prstGeom prst="leftArrow">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2" name="矩形 31">
            <a:extLst>
              <a:ext uri="{FF2B5EF4-FFF2-40B4-BE49-F238E27FC236}">
                <a16:creationId xmlns:a16="http://schemas.microsoft.com/office/drawing/2014/main" id="{97696C40-0409-42D9-B09B-FDC45905228B}"/>
              </a:ext>
            </a:extLst>
          </p:cNvPr>
          <p:cNvSpPr/>
          <p:nvPr/>
        </p:nvSpPr>
        <p:spPr>
          <a:xfrm>
            <a:off x="2645516" y="4728569"/>
            <a:ext cx="1585690" cy="461665"/>
          </a:xfrm>
          <a:prstGeom prst="rect">
            <a:avLst/>
          </a:prstGeom>
          <a:solidFill>
            <a:schemeClr val="bg1"/>
          </a:solidFill>
        </p:spPr>
        <p:txBody>
          <a:bodyPr wrap="none">
            <a:spAutoFit/>
          </a:bodyPr>
          <a:lstStyle/>
          <a:p>
            <a:r>
              <a:rPr lang="en-US" altLang="zh-TW" dirty="0"/>
              <a:t>IP: 6.6.6.6</a:t>
            </a:r>
            <a:endParaRPr lang="zh-TW" altLang="en-US" dirty="0"/>
          </a:p>
        </p:txBody>
      </p:sp>
      <p:sp>
        <p:nvSpPr>
          <p:cNvPr id="33" name="矩形 32">
            <a:extLst>
              <a:ext uri="{FF2B5EF4-FFF2-40B4-BE49-F238E27FC236}">
                <a16:creationId xmlns:a16="http://schemas.microsoft.com/office/drawing/2014/main" id="{7EE78072-7E26-4726-86DA-285DE7F060DA}"/>
              </a:ext>
            </a:extLst>
          </p:cNvPr>
          <p:cNvSpPr/>
          <p:nvPr/>
        </p:nvSpPr>
        <p:spPr>
          <a:xfrm>
            <a:off x="466860" y="5562599"/>
            <a:ext cx="1585690" cy="461665"/>
          </a:xfrm>
          <a:prstGeom prst="rect">
            <a:avLst/>
          </a:prstGeom>
        </p:spPr>
        <p:txBody>
          <a:bodyPr wrap="none">
            <a:spAutoFit/>
          </a:bodyPr>
          <a:lstStyle/>
          <a:p>
            <a:r>
              <a:rPr lang="en-US" altLang="zh-TW" dirty="0"/>
              <a:t>IP: 8.8.8.8</a:t>
            </a:r>
            <a:endParaRPr lang="zh-TW" altLang="en-US" dirty="0"/>
          </a:p>
        </p:txBody>
      </p:sp>
      <p:grpSp>
        <p:nvGrpSpPr>
          <p:cNvPr id="31" name="群組 30">
            <a:extLst>
              <a:ext uri="{FF2B5EF4-FFF2-40B4-BE49-F238E27FC236}">
                <a16:creationId xmlns:a16="http://schemas.microsoft.com/office/drawing/2014/main" id="{13A6789A-B3F0-4264-8914-7D81B4747AA3}"/>
              </a:ext>
            </a:extLst>
          </p:cNvPr>
          <p:cNvGrpSpPr/>
          <p:nvPr/>
        </p:nvGrpSpPr>
        <p:grpSpPr>
          <a:xfrm>
            <a:off x="5563224" y="2911141"/>
            <a:ext cx="2001753" cy="1267242"/>
            <a:chOff x="4739999" y="3418152"/>
            <a:chExt cx="2001753" cy="1267242"/>
          </a:xfrm>
        </p:grpSpPr>
        <p:sp>
          <p:nvSpPr>
            <p:cNvPr id="34" name="矩形 33">
              <a:extLst>
                <a:ext uri="{FF2B5EF4-FFF2-40B4-BE49-F238E27FC236}">
                  <a16:creationId xmlns:a16="http://schemas.microsoft.com/office/drawing/2014/main" id="{42205E11-02C7-46F8-9558-CB201474FDCF}"/>
                </a:ext>
              </a:extLst>
            </p:cNvPr>
            <p:cNvSpPr/>
            <p:nvPr/>
          </p:nvSpPr>
          <p:spPr>
            <a:xfrm>
              <a:off x="4739999" y="3418152"/>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Here you are~</a:t>
              </a:r>
            </a:p>
            <a:p>
              <a:pPr algn="ctr"/>
              <a:r>
                <a:rPr lang="en-US" altLang="zh-TW" sz="1600" dirty="0">
                  <a:solidFill>
                    <a:schemeClr val="tx1"/>
                  </a:solidFill>
                </a:rPr>
                <a:t>8.8.8.8</a:t>
              </a:r>
              <a:endParaRPr lang="zh-TW" altLang="en-US" sz="1600" dirty="0">
                <a:solidFill>
                  <a:schemeClr val="tx1"/>
                </a:solidFill>
              </a:endParaRPr>
            </a:p>
          </p:txBody>
        </p:sp>
        <p:sp>
          <p:nvSpPr>
            <p:cNvPr id="35" name="矩形 34">
              <a:extLst>
                <a:ext uri="{FF2B5EF4-FFF2-40B4-BE49-F238E27FC236}">
                  <a16:creationId xmlns:a16="http://schemas.microsoft.com/office/drawing/2014/main" id="{8E2920AD-EE79-478D-BCEB-FD36F6BB0E91}"/>
                </a:ext>
              </a:extLst>
            </p:cNvPr>
            <p:cNvSpPr/>
            <p:nvPr/>
          </p:nvSpPr>
          <p:spPr>
            <a:xfrm>
              <a:off x="4760552" y="3842720"/>
              <a:ext cx="1981200" cy="4213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1.1.1.1</a:t>
              </a:r>
              <a:endParaRPr lang="zh-TW" altLang="en-US" sz="1600" dirty="0">
                <a:solidFill>
                  <a:schemeClr val="tx1"/>
                </a:solidFill>
              </a:endParaRPr>
            </a:p>
          </p:txBody>
        </p:sp>
        <p:sp>
          <p:nvSpPr>
            <p:cNvPr id="36" name="矩形 35">
              <a:extLst>
                <a:ext uri="{FF2B5EF4-FFF2-40B4-BE49-F238E27FC236}">
                  <a16:creationId xmlns:a16="http://schemas.microsoft.com/office/drawing/2014/main" id="{BEB4AAA5-C60D-4A09-A888-5CCF08E554C7}"/>
                </a:ext>
              </a:extLst>
            </p:cNvPr>
            <p:cNvSpPr/>
            <p:nvPr/>
          </p:nvSpPr>
          <p:spPr>
            <a:xfrm>
              <a:off x="4760552" y="4264057"/>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6.6.6.6</a:t>
              </a:r>
              <a:endParaRPr lang="zh-TW" altLang="en-US" sz="1800" dirty="0">
                <a:solidFill>
                  <a:schemeClr val="tx1"/>
                </a:solidFill>
              </a:endParaRPr>
            </a:p>
          </p:txBody>
        </p:sp>
      </p:grpSp>
      <p:sp>
        <p:nvSpPr>
          <p:cNvPr id="37" name="矩形 36">
            <a:extLst>
              <a:ext uri="{FF2B5EF4-FFF2-40B4-BE49-F238E27FC236}">
                <a16:creationId xmlns:a16="http://schemas.microsoft.com/office/drawing/2014/main" id="{C4CBB3B9-2F2A-466C-ABBA-38F2CF6E9D5E}"/>
              </a:ext>
            </a:extLst>
          </p:cNvPr>
          <p:cNvSpPr/>
          <p:nvPr/>
        </p:nvSpPr>
        <p:spPr>
          <a:xfrm>
            <a:off x="5605705" y="3782084"/>
            <a:ext cx="1981200" cy="40809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192.168.87.87</a:t>
            </a:r>
            <a:endParaRPr lang="zh-TW" altLang="en-US" sz="1800" dirty="0">
              <a:solidFill>
                <a:schemeClr val="tx1"/>
              </a:solidFill>
            </a:endParaRPr>
          </a:p>
        </p:txBody>
      </p:sp>
      <p:grpSp>
        <p:nvGrpSpPr>
          <p:cNvPr id="45" name="群組 44">
            <a:extLst>
              <a:ext uri="{FF2B5EF4-FFF2-40B4-BE49-F238E27FC236}">
                <a16:creationId xmlns:a16="http://schemas.microsoft.com/office/drawing/2014/main" id="{5DAFFBF5-F578-45C6-922E-E2A13574D708}"/>
              </a:ext>
            </a:extLst>
          </p:cNvPr>
          <p:cNvGrpSpPr/>
          <p:nvPr/>
        </p:nvGrpSpPr>
        <p:grpSpPr>
          <a:xfrm>
            <a:off x="3410745" y="2816794"/>
            <a:ext cx="1981200" cy="1289049"/>
            <a:chOff x="4760552" y="3396345"/>
            <a:chExt cx="1981200" cy="1289049"/>
          </a:xfrm>
        </p:grpSpPr>
        <p:sp>
          <p:nvSpPr>
            <p:cNvPr id="46" name="矩形 45">
              <a:extLst>
                <a:ext uri="{FF2B5EF4-FFF2-40B4-BE49-F238E27FC236}">
                  <a16:creationId xmlns:a16="http://schemas.microsoft.com/office/drawing/2014/main" id="{1204844D-6C5B-4D7E-9E3F-A282AF45ADB2}"/>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home page</a:t>
              </a:r>
            </a:p>
            <a:p>
              <a:pPr algn="ctr"/>
              <a:r>
                <a:rPr lang="en-US" altLang="zh-TW" sz="1600" dirty="0">
                  <a:solidFill>
                    <a:schemeClr val="tx1"/>
                  </a:solidFill>
                </a:rPr>
                <a:t>of google.com</a:t>
              </a:r>
              <a:endParaRPr lang="zh-TW" altLang="en-US" sz="1600" dirty="0">
                <a:solidFill>
                  <a:schemeClr val="tx1"/>
                </a:solidFill>
              </a:endParaRPr>
            </a:p>
          </p:txBody>
        </p:sp>
        <p:sp>
          <p:nvSpPr>
            <p:cNvPr id="47" name="矩形 46">
              <a:extLst>
                <a:ext uri="{FF2B5EF4-FFF2-40B4-BE49-F238E27FC236}">
                  <a16:creationId xmlns:a16="http://schemas.microsoft.com/office/drawing/2014/main" id="{2579246B-1999-4E5E-995A-394926998996}"/>
                </a:ext>
              </a:extLst>
            </p:cNvPr>
            <p:cNvSpPr/>
            <p:nvPr/>
          </p:nvSpPr>
          <p:spPr>
            <a:xfrm>
              <a:off x="4760552" y="384272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192.168.87.87</a:t>
              </a:r>
              <a:endParaRPr lang="zh-TW" altLang="en-US" sz="1600" dirty="0">
                <a:solidFill>
                  <a:schemeClr val="tx1"/>
                </a:solidFill>
              </a:endParaRPr>
            </a:p>
          </p:txBody>
        </p:sp>
        <p:sp>
          <p:nvSpPr>
            <p:cNvPr id="48" name="矩形 47">
              <a:extLst>
                <a:ext uri="{FF2B5EF4-FFF2-40B4-BE49-F238E27FC236}">
                  <a16:creationId xmlns:a16="http://schemas.microsoft.com/office/drawing/2014/main" id="{D2FC295A-C04F-43E9-8A55-AC67C1D5C46A}"/>
                </a:ext>
              </a:extLst>
            </p:cNvPr>
            <p:cNvSpPr/>
            <p:nvPr/>
          </p:nvSpPr>
          <p:spPr>
            <a:xfrm>
              <a:off x="4760552" y="4264057"/>
              <a:ext cx="1981200" cy="421337"/>
            </a:xfrm>
            <a:prstGeom prst="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8.8.8.8</a:t>
              </a:r>
            </a:p>
          </p:txBody>
        </p:sp>
      </p:grpSp>
    </p:spTree>
    <p:extLst>
      <p:ext uri="{BB962C8B-B14F-4D97-AF65-F5344CB8AC3E}">
        <p14:creationId xmlns:p14="http://schemas.microsoft.com/office/powerpoint/2010/main" val="4023596239"/>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1"/>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37"/>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雲朵形 27">
            <a:extLst>
              <a:ext uri="{FF2B5EF4-FFF2-40B4-BE49-F238E27FC236}">
                <a16:creationId xmlns:a16="http://schemas.microsoft.com/office/drawing/2014/main" id="{9A048BCD-AE64-4E20-823B-36CC25FEFBBC}"/>
              </a:ext>
            </a:extLst>
          </p:cNvPr>
          <p:cNvSpPr/>
          <p:nvPr/>
        </p:nvSpPr>
        <p:spPr>
          <a:xfrm>
            <a:off x="3176815" y="3020644"/>
            <a:ext cx="2994141" cy="2008555"/>
          </a:xfrm>
          <a:prstGeom prst="cloud">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000" dirty="0">
                <a:solidFill>
                  <a:schemeClr val="tx1"/>
                </a:solidFill>
              </a:rPr>
              <a:t>Internet</a:t>
            </a:r>
            <a:endParaRPr lang="zh-TW" altLang="en-US" sz="4000" dirty="0">
              <a:solidFill>
                <a:schemeClr val="tx1"/>
              </a:solidFill>
            </a:endParaRPr>
          </a:p>
        </p:txBody>
      </p:sp>
      <p:sp>
        <p:nvSpPr>
          <p:cNvPr id="2" name="標題 1">
            <a:extLst>
              <a:ext uri="{FF2B5EF4-FFF2-40B4-BE49-F238E27FC236}">
                <a16:creationId xmlns:a16="http://schemas.microsoft.com/office/drawing/2014/main" id="{1CDD6D8A-0DAC-4025-8964-D3333A47322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BDA3570-4563-4AF7-90DA-79DBA4AD3DA0}"/>
              </a:ext>
            </a:extLst>
          </p:cNvPr>
          <p:cNvSpPr>
            <a:spLocks noGrp="1"/>
          </p:cNvSpPr>
          <p:nvPr>
            <p:ph idx="1"/>
          </p:nvPr>
        </p:nvSpPr>
        <p:spPr>
          <a:xfrm>
            <a:off x="228600" y="1295401"/>
            <a:ext cx="8763000" cy="685800"/>
          </a:xfrm>
        </p:spPr>
        <p:txBody>
          <a:bodyPr/>
          <a:lstStyle/>
          <a:p>
            <a:r>
              <a:rPr lang="en-US" altLang="zh-TW" dirty="0"/>
              <a:t>Complete website access process</a:t>
            </a:r>
            <a:endParaRPr lang="zh-TW" altLang="en-US" dirty="0"/>
          </a:p>
        </p:txBody>
      </p:sp>
      <p:sp>
        <p:nvSpPr>
          <p:cNvPr id="4" name="矩形: 圓角 3">
            <a:extLst>
              <a:ext uri="{FF2B5EF4-FFF2-40B4-BE49-F238E27FC236}">
                <a16:creationId xmlns:a16="http://schemas.microsoft.com/office/drawing/2014/main" id="{8E61D747-1DDB-437F-90F4-8CA9D9160AC3}"/>
              </a:ext>
            </a:extLst>
          </p:cNvPr>
          <p:cNvSpPr/>
          <p:nvPr/>
        </p:nvSpPr>
        <p:spPr>
          <a:xfrm>
            <a:off x="337860" y="4112567"/>
            <a:ext cx="1905000" cy="990600"/>
          </a:xfrm>
          <a:prstGeom prst="round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sz="1800" dirty="0">
                <a:solidFill>
                  <a:schemeClr val="tx1"/>
                </a:solidFill>
              </a:rPr>
              <a:t>Server of</a:t>
            </a:r>
          </a:p>
          <a:p>
            <a:pPr algn="ctr"/>
            <a:r>
              <a:rPr lang="en-US" altLang="zh-TW" sz="1800" dirty="0">
                <a:solidFill>
                  <a:schemeClr val="tx1"/>
                </a:solidFill>
              </a:rPr>
              <a:t>www</a:t>
            </a:r>
            <a:r>
              <a:rPr lang="en-US" altLang="zh-TW" sz="1800">
                <a:solidFill>
                  <a:schemeClr val="tx1"/>
                </a:solidFill>
              </a:rPr>
              <a:t>.g</a:t>
            </a:r>
            <a:r>
              <a:rPr lang="en-US" altLang="zh-TW" sz="1800" dirty="0">
                <a:solidFill>
                  <a:schemeClr val="tx1"/>
                </a:solidFill>
              </a:rPr>
              <a:t>oogle.com</a:t>
            </a:r>
            <a:endParaRPr lang="zh-TW" altLang="en-US" sz="1800" dirty="0">
              <a:solidFill>
                <a:schemeClr val="tx1"/>
              </a:solidFill>
            </a:endParaRPr>
          </a:p>
        </p:txBody>
      </p:sp>
      <p:grpSp>
        <p:nvGrpSpPr>
          <p:cNvPr id="14" name="群組 13">
            <a:extLst>
              <a:ext uri="{FF2B5EF4-FFF2-40B4-BE49-F238E27FC236}">
                <a16:creationId xmlns:a16="http://schemas.microsoft.com/office/drawing/2014/main" id="{7909C2A8-66FB-4DE4-9138-2D0F677CB22A}"/>
              </a:ext>
            </a:extLst>
          </p:cNvPr>
          <p:cNvGrpSpPr/>
          <p:nvPr/>
        </p:nvGrpSpPr>
        <p:grpSpPr>
          <a:xfrm>
            <a:off x="1109940" y="2124670"/>
            <a:ext cx="1633260" cy="1299865"/>
            <a:chOff x="2895600" y="1828800"/>
            <a:chExt cx="1633260" cy="1299865"/>
          </a:xfrm>
        </p:grpSpPr>
        <p:sp>
          <p:nvSpPr>
            <p:cNvPr id="8" name="矩形: 圓角 7">
              <a:extLst>
                <a:ext uri="{FF2B5EF4-FFF2-40B4-BE49-F238E27FC236}">
                  <a16:creationId xmlns:a16="http://schemas.microsoft.com/office/drawing/2014/main" id="{A57A49F5-F283-4F3D-A43C-C4C2219EFFE5}"/>
                </a:ext>
              </a:extLst>
            </p:cNvPr>
            <p:cNvSpPr/>
            <p:nvPr/>
          </p:nvSpPr>
          <p:spPr>
            <a:xfrm>
              <a:off x="2895600" y="1828800"/>
              <a:ext cx="1633260" cy="838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a:solidFill>
                    <a:schemeClr val="tx1"/>
                  </a:solidFill>
                </a:rPr>
                <a:t>DNS</a:t>
              </a:r>
              <a:r>
                <a:rPr lang="en-US" altLang="zh-TW" dirty="0">
                  <a:solidFill>
                    <a:schemeClr val="tx1"/>
                  </a:solidFill>
                </a:rPr>
                <a:t> server</a:t>
              </a:r>
              <a:endParaRPr lang="zh-TW" altLang="en-US" dirty="0">
                <a:solidFill>
                  <a:schemeClr val="tx1"/>
                </a:solidFill>
              </a:endParaRPr>
            </a:p>
          </p:txBody>
        </p:sp>
        <p:sp>
          <p:nvSpPr>
            <p:cNvPr id="9" name="矩形 8">
              <a:extLst>
                <a:ext uri="{FF2B5EF4-FFF2-40B4-BE49-F238E27FC236}">
                  <a16:creationId xmlns:a16="http://schemas.microsoft.com/office/drawing/2014/main" id="{BAB08E97-CF5C-4359-979B-4C22EA9A6BBD}"/>
                </a:ext>
              </a:extLst>
            </p:cNvPr>
            <p:cNvSpPr/>
            <p:nvPr/>
          </p:nvSpPr>
          <p:spPr>
            <a:xfrm>
              <a:off x="2919385" y="2667000"/>
              <a:ext cx="1585690" cy="461665"/>
            </a:xfrm>
            <a:prstGeom prst="rect">
              <a:avLst/>
            </a:prstGeom>
          </p:spPr>
          <p:txBody>
            <a:bodyPr wrap="none">
              <a:spAutoFit/>
            </a:bodyPr>
            <a:lstStyle/>
            <a:p>
              <a:r>
                <a:rPr lang="en-US" altLang="zh-TW" dirty="0"/>
                <a:t>IP: 1.1.1.1</a:t>
              </a:r>
              <a:endParaRPr lang="zh-TW" altLang="en-US" dirty="0"/>
            </a:p>
          </p:txBody>
        </p:sp>
      </p:grpSp>
      <p:grpSp>
        <p:nvGrpSpPr>
          <p:cNvPr id="11" name="群組 10">
            <a:extLst>
              <a:ext uri="{FF2B5EF4-FFF2-40B4-BE49-F238E27FC236}">
                <a16:creationId xmlns:a16="http://schemas.microsoft.com/office/drawing/2014/main" id="{9193B14F-60E9-45BC-A7C1-78E98947FE15}"/>
              </a:ext>
            </a:extLst>
          </p:cNvPr>
          <p:cNvGrpSpPr/>
          <p:nvPr/>
        </p:nvGrpSpPr>
        <p:grpSpPr>
          <a:xfrm>
            <a:off x="6244962" y="1952173"/>
            <a:ext cx="2692209" cy="4021164"/>
            <a:chOff x="3464152" y="1973385"/>
            <a:chExt cx="2692209" cy="4021164"/>
          </a:xfrm>
        </p:grpSpPr>
        <p:sp>
          <p:nvSpPr>
            <p:cNvPr id="19" name="矩形: 圓角 18">
              <a:extLst>
                <a:ext uri="{FF2B5EF4-FFF2-40B4-BE49-F238E27FC236}">
                  <a16:creationId xmlns:a16="http://schemas.microsoft.com/office/drawing/2014/main" id="{BFCCCC2C-11D9-46EB-A601-E6E63728D474}"/>
                </a:ext>
              </a:extLst>
            </p:cNvPr>
            <p:cNvSpPr/>
            <p:nvPr/>
          </p:nvSpPr>
          <p:spPr>
            <a:xfrm>
              <a:off x="4739625" y="2230586"/>
              <a:ext cx="76200" cy="37639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0" name="群組 9">
              <a:extLst>
                <a:ext uri="{FF2B5EF4-FFF2-40B4-BE49-F238E27FC236}">
                  <a16:creationId xmlns:a16="http://schemas.microsoft.com/office/drawing/2014/main" id="{E70FBB07-5718-4698-BB84-1FA85386670F}"/>
                </a:ext>
              </a:extLst>
            </p:cNvPr>
            <p:cNvGrpSpPr/>
            <p:nvPr/>
          </p:nvGrpSpPr>
          <p:grpSpPr>
            <a:xfrm>
              <a:off x="3464152" y="1973385"/>
              <a:ext cx="2692209" cy="3242195"/>
              <a:chOff x="3464152" y="1973385"/>
              <a:chExt cx="2692209" cy="3242195"/>
            </a:xfrm>
          </p:grpSpPr>
          <p:sp>
            <p:nvSpPr>
              <p:cNvPr id="20" name="矩形: 圓角 19">
                <a:extLst>
                  <a:ext uri="{FF2B5EF4-FFF2-40B4-BE49-F238E27FC236}">
                    <a16:creationId xmlns:a16="http://schemas.microsoft.com/office/drawing/2014/main" id="{5B20199E-D3D7-4DFF-9C05-C290ED81F29A}"/>
                  </a:ext>
                </a:extLst>
              </p:cNvPr>
              <p:cNvSpPr/>
              <p:nvPr/>
            </p:nvSpPr>
            <p:spPr>
              <a:xfrm>
                <a:off x="4091925" y="3683764"/>
                <a:ext cx="1371599" cy="841978"/>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Modem, </a:t>
                </a:r>
              </a:p>
              <a:p>
                <a:pPr algn="ctr"/>
                <a:r>
                  <a:rPr lang="en-US" altLang="zh-TW" sz="1800">
                    <a:solidFill>
                      <a:schemeClr val="tx1"/>
                    </a:solidFill>
                  </a:rPr>
                  <a:t>WiFi route</a:t>
                </a:r>
                <a:r>
                  <a:rPr lang="en-US" altLang="zh-TW" sz="1800" dirty="0">
                    <a:solidFill>
                      <a:schemeClr val="tx1"/>
                    </a:solidFill>
                  </a:rPr>
                  <a:t>r</a:t>
                </a:r>
                <a:endParaRPr lang="zh-TW" altLang="en-US" sz="1800" dirty="0">
                  <a:solidFill>
                    <a:schemeClr val="tx1"/>
                  </a:solidFill>
                </a:endParaRPr>
              </a:p>
            </p:txBody>
          </p:sp>
          <p:sp>
            <p:nvSpPr>
              <p:cNvPr id="21" name="矩形 20">
                <a:extLst>
                  <a:ext uri="{FF2B5EF4-FFF2-40B4-BE49-F238E27FC236}">
                    <a16:creationId xmlns:a16="http://schemas.microsoft.com/office/drawing/2014/main" id="{B6ABB0C2-CF03-401D-A7D7-C55CD7EA2D12}"/>
                  </a:ext>
                </a:extLst>
              </p:cNvPr>
              <p:cNvSpPr/>
              <p:nvPr/>
            </p:nvSpPr>
            <p:spPr>
              <a:xfrm>
                <a:off x="3931913" y="4753915"/>
                <a:ext cx="1585690" cy="461665"/>
              </a:xfrm>
              <a:prstGeom prst="rect">
                <a:avLst/>
              </a:prstGeom>
              <a:solidFill>
                <a:schemeClr val="bg1"/>
              </a:solidFill>
            </p:spPr>
            <p:txBody>
              <a:bodyPr wrap="none">
                <a:spAutoFit/>
              </a:bodyPr>
              <a:lstStyle/>
              <a:p>
                <a:r>
                  <a:rPr lang="en-US" altLang="zh-TW" dirty="0"/>
                  <a:t>IP: 6.6.6.6</a:t>
                </a:r>
                <a:endParaRPr lang="zh-TW" altLang="en-US" dirty="0"/>
              </a:p>
            </p:txBody>
          </p:sp>
          <p:sp>
            <p:nvSpPr>
              <p:cNvPr id="22" name="箭號: 向右 21">
                <a:extLst>
                  <a:ext uri="{FF2B5EF4-FFF2-40B4-BE49-F238E27FC236}">
                    <a16:creationId xmlns:a16="http://schemas.microsoft.com/office/drawing/2014/main" id="{DE4C21EB-D9F8-4F31-BB54-E3AA34BD59E2}"/>
                  </a:ext>
                </a:extLst>
              </p:cNvPr>
              <p:cNvSpPr/>
              <p:nvPr/>
            </p:nvSpPr>
            <p:spPr>
              <a:xfrm>
                <a:off x="5029200" y="2398411"/>
                <a:ext cx="1078899"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文字方塊 22">
                <a:extLst>
                  <a:ext uri="{FF2B5EF4-FFF2-40B4-BE49-F238E27FC236}">
                    <a16:creationId xmlns:a16="http://schemas.microsoft.com/office/drawing/2014/main" id="{C76D4B70-40B1-41EC-9892-3F0A5F4877DD}"/>
                  </a:ext>
                </a:extLst>
              </p:cNvPr>
              <p:cNvSpPr txBox="1"/>
              <p:nvPr/>
            </p:nvSpPr>
            <p:spPr>
              <a:xfrm>
                <a:off x="4928140" y="1973385"/>
                <a:ext cx="1228221" cy="461665"/>
              </a:xfrm>
              <a:prstGeom prst="rect">
                <a:avLst/>
              </a:prstGeom>
              <a:noFill/>
            </p:spPr>
            <p:txBody>
              <a:bodyPr wrap="none" rtlCol="0">
                <a:spAutoFit/>
              </a:bodyPr>
              <a:lstStyle/>
              <a:p>
                <a:r>
                  <a:rPr lang="en-US" altLang="zh-TW" dirty="0"/>
                  <a:t>Intranet</a:t>
                </a:r>
                <a:endParaRPr lang="zh-TW" altLang="en-US" dirty="0"/>
              </a:p>
            </p:txBody>
          </p:sp>
          <p:sp>
            <p:nvSpPr>
              <p:cNvPr id="24" name="箭號: 向左 23">
                <a:extLst>
                  <a:ext uri="{FF2B5EF4-FFF2-40B4-BE49-F238E27FC236}">
                    <a16:creationId xmlns:a16="http://schemas.microsoft.com/office/drawing/2014/main" id="{C495878F-3887-4584-ADEA-169A3B363688}"/>
                  </a:ext>
                </a:extLst>
              </p:cNvPr>
              <p:cNvSpPr/>
              <p:nvPr/>
            </p:nvSpPr>
            <p:spPr>
              <a:xfrm>
                <a:off x="3564368" y="2398411"/>
                <a:ext cx="931431"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文字方塊 24">
                <a:extLst>
                  <a:ext uri="{FF2B5EF4-FFF2-40B4-BE49-F238E27FC236}">
                    <a16:creationId xmlns:a16="http://schemas.microsoft.com/office/drawing/2014/main" id="{1F075252-5B20-4EC2-89B4-7FF3AD664197}"/>
                  </a:ext>
                </a:extLst>
              </p:cNvPr>
              <p:cNvSpPr txBox="1"/>
              <p:nvPr/>
            </p:nvSpPr>
            <p:spPr>
              <a:xfrm>
                <a:off x="3464152" y="1973385"/>
                <a:ext cx="1228221" cy="461665"/>
              </a:xfrm>
              <a:prstGeom prst="rect">
                <a:avLst/>
              </a:prstGeom>
              <a:noFill/>
            </p:spPr>
            <p:txBody>
              <a:bodyPr wrap="none" rtlCol="0">
                <a:spAutoFit/>
              </a:bodyPr>
              <a:lstStyle/>
              <a:p>
                <a:r>
                  <a:rPr lang="en-US" altLang="zh-TW" dirty="0"/>
                  <a:t>Internet</a:t>
                </a:r>
                <a:endParaRPr lang="zh-TW" altLang="en-US" dirty="0"/>
              </a:p>
            </p:txBody>
          </p:sp>
        </p:grpSp>
      </p:grpSp>
      <p:grpSp>
        <p:nvGrpSpPr>
          <p:cNvPr id="13" name="群組 12">
            <a:extLst>
              <a:ext uri="{FF2B5EF4-FFF2-40B4-BE49-F238E27FC236}">
                <a16:creationId xmlns:a16="http://schemas.microsoft.com/office/drawing/2014/main" id="{7C3FE306-A99F-4798-BCA7-C70F79183C0E}"/>
              </a:ext>
            </a:extLst>
          </p:cNvPr>
          <p:cNvGrpSpPr/>
          <p:nvPr/>
        </p:nvGrpSpPr>
        <p:grpSpPr>
          <a:xfrm>
            <a:off x="4760552" y="3396345"/>
            <a:ext cx="1981200" cy="1289049"/>
            <a:chOff x="4760552" y="3396345"/>
            <a:chExt cx="1981200" cy="1289049"/>
          </a:xfrm>
        </p:grpSpPr>
        <p:sp>
          <p:nvSpPr>
            <p:cNvPr id="31" name="矩形 30">
              <a:extLst>
                <a:ext uri="{FF2B5EF4-FFF2-40B4-BE49-F238E27FC236}">
                  <a16:creationId xmlns:a16="http://schemas.microsoft.com/office/drawing/2014/main" id="{7A50C711-3798-400B-A2C3-85366C6614CF}"/>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home page</a:t>
              </a:r>
            </a:p>
            <a:p>
              <a:pPr algn="ctr"/>
              <a:r>
                <a:rPr lang="en-US" altLang="zh-TW" sz="1600" dirty="0">
                  <a:solidFill>
                    <a:schemeClr val="tx1"/>
                  </a:solidFill>
                </a:rPr>
                <a:t>of google.com</a:t>
              </a:r>
              <a:endParaRPr lang="zh-TW" altLang="en-US" sz="1600" dirty="0">
                <a:solidFill>
                  <a:schemeClr val="tx1"/>
                </a:solidFill>
              </a:endParaRPr>
            </a:p>
          </p:txBody>
        </p:sp>
        <p:sp>
          <p:nvSpPr>
            <p:cNvPr id="32" name="矩形 31">
              <a:extLst>
                <a:ext uri="{FF2B5EF4-FFF2-40B4-BE49-F238E27FC236}">
                  <a16:creationId xmlns:a16="http://schemas.microsoft.com/office/drawing/2014/main" id="{81862CE6-936F-495A-B86A-9654745E6F76}"/>
                </a:ext>
              </a:extLst>
            </p:cNvPr>
            <p:cNvSpPr/>
            <p:nvPr/>
          </p:nvSpPr>
          <p:spPr>
            <a:xfrm>
              <a:off x="4760552" y="384272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192.168.87.87</a:t>
              </a:r>
              <a:endParaRPr lang="zh-TW" altLang="en-US" sz="1600" dirty="0">
                <a:solidFill>
                  <a:schemeClr val="tx1"/>
                </a:solidFill>
              </a:endParaRPr>
            </a:p>
          </p:txBody>
        </p:sp>
        <p:sp>
          <p:nvSpPr>
            <p:cNvPr id="33" name="矩形 32">
              <a:extLst>
                <a:ext uri="{FF2B5EF4-FFF2-40B4-BE49-F238E27FC236}">
                  <a16:creationId xmlns:a16="http://schemas.microsoft.com/office/drawing/2014/main" id="{FB450BA2-92A4-4469-B9A0-672E0AFDF58E}"/>
                </a:ext>
              </a:extLst>
            </p:cNvPr>
            <p:cNvSpPr/>
            <p:nvPr/>
          </p:nvSpPr>
          <p:spPr>
            <a:xfrm>
              <a:off x="4760552" y="4264057"/>
              <a:ext cx="1981200" cy="421337"/>
            </a:xfrm>
            <a:prstGeom prst="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8.8.8.8</a:t>
              </a:r>
              <a:endParaRPr lang="zh-TW" altLang="en-US" sz="1800" dirty="0">
                <a:solidFill>
                  <a:schemeClr val="tx1"/>
                </a:solidFill>
              </a:endParaRPr>
            </a:p>
          </p:txBody>
        </p:sp>
      </p:grpSp>
      <p:sp>
        <p:nvSpPr>
          <p:cNvPr id="35" name="矩形 34">
            <a:extLst>
              <a:ext uri="{FF2B5EF4-FFF2-40B4-BE49-F238E27FC236}">
                <a16:creationId xmlns:a16="http://schemas.microsoft.com/office/drawing/2014/main" id="{F274C49C-9670-47F6-A9E1-8F5BA53128A7}"/>
              </a:ext>
            </a:extLst>
          </p:cNvPr>
          <p:cNvSpPr/>
          <p:nvPr/>
        </p:nvSpPr>
        <p:spPr>
          <a:xfrm>
            <a:off x="4731523" y="3824012"/>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6.6.6.6</a:t>
            </a:r>
            <a:endParaRPr lang="zh-TW" altLang="en-US" sz="1600" dirty="0">
              <a:solidFill>
                <a:schemeClr val="tx1"/>
              </a:solidFill>
            </a:endParaRPr>
          </a:p>
        </p:txBody>
      </p:sp>
      <p:sp>
        <p:nvSpPr>
          <p:cNvPr id="36" name="箭號: 向左 35">
            <a:extLst>
              <a:ext uri="{FF2B5EF4-FFF2-40B4-BE49-F238E27FC236}">
                <a16:creationId xmlns:a16="http://schemas.microsoft.com/office/drawing/2014/main" id="{196369A7-2F53-459A-A19B-9B4A308845D9}"/>
              </a:ext>
            </a:extLst>
          </p:cNvPr>
          <p:cNvSpPr/>
          <p:nvPr/>
        </p:nvSpPr>
        <p:spPr>
          <a:xfrm rot="21034504">
            <a:off x="2655284" y="4253870"/>
            <a:ext cx="1641201" cy="225254"/>
          </a:xfrm>
          <a:prstGeom prst="leftArrow">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6" name="矩形 25">
            <a:extLst>
              <a:ext uri="{FF2B5EF4-FFF2-40B4-BE49-F238E27FC236}">
                <a16:creationId xmlns:a16="http://schemas.microsoft.com/office/drawing/2014/main" id="{F0D84BAA-01BA-4A9C-AAD2-504D069DD4B5}"/>
              </a:ext>
            </a:extLst>
          </p:cNvPr>
          <p:cNvSpPr/>
          <p:nvPr/>
        </p:nvSpPr>
        <p:spPr>
          <a:xfrm>
            <a:off x="497515" y="5257800"/>
            <a:ext cx="1585690" cy="461665"/>
          </a:xfrm>
          <a:prstGeom prst="rect">
            <a:avLst/>
          </a:prstGeom>
        </p:spPr>
        <p:txBody>
          <a:bodyPr wrap="none">
            <a:spAutoFit/>
          </a:bodyPr>
          <a:lstStyle/>
          <a:p>
            <a:r>
              <a:rPr lang="en-US" altLang="zh-TW" dirty="0"/>
              <a:t>IP: 8.8.8.8</a:t>
            </a:r>
            <a:endParaRPr lang="zh-TW" altLang="en-US" dirty="0"/>
          </a:p>
        </p:txBody>
      </p:sp>
      <p:grpSp>
        <p:nvGrpSpPr>
          <p:cNvPr id="39" name="群組 38">
            <a:extLst>
              <a:ext uri="{FF2B5EF4-FFF2-40B4-BE49-F238E27FC236}">
                <a16:creationId xmlns:a16="http://schemas.microsoft.com/office/drawing/2014/main" id="{77D57C74-2CAF-4ED1-AE1B-B18EE7F13E9A}"/>
              </a:ext>
            </a:extLst>
          </p:cNvPr>
          <p:cNvGrpSpPr/>
          <p:nvPr/>
        </p:nvGrpSpPr>
        <p:grpSpPr>
          <a:xfrm>
            <a:off x="7358859" y="2449847"/>
            <a:ext cx="1981200" cy="1289049"/>
            <a:chOff x="4760552" y="3396345"/>
            <a:chExt cx="1981200" cy="1289049"/>
          </a:xfrm>
        </p:grpSpPr>
        <p:sp>
          <p:nvSpPr>
            <p:cNvPr id="40" name="矩形 39">
              <a:extLst>
                <a:ext uri="{FF2B5EF4-FFF2-40B4-BE49-F238E27FC236}">
                  <a16:creationId xmlns:a16="http://schemas.microsoft.com/office/drawing/2014/main" id="{99F23597-F8CD-4DCE-B42E-8920280B631B}"/>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home page</a:t>
              </a:r>
            </a:p>
            <a:p>
              <a:pPr algn="ctr"/>
              <a:r>
                <a:rPr lang="en-US" altLang="zh-TW" sz="1600" dirty="0">
                  <a:solidFill>
                    <a:schemeClr val="tx1"/>
                  </a:solidFill>
                </a:rPr>
                <a:t>of google.com</a:t>
              </a:r>
              <a:endParaRPr lang="zh-TW" altLang="en-US" sz="1600" dirty="0">
                <a:solidFill>
                  <a:schemeClr val="tx1"/>
                </a:solidFill>
              </a:endParaRPr>
            </a:p>
          </p:txBody>
        </p:sp>
        <p:sp>
          <p:nvSpPr>
            <p:cNvPr id="41" name="矩形 40">
              <a:extLst>
                <a:ext uri="{FF2B5EF4-FFF2-40B4-BE49-F238E27FC236}">
                  <a16:creationId xmlns:a16="http://schemas.microsoft.com/office/drawing/2014/main" id="{107EB9A7-6533-4FCD-B1EC-C30D786B5980}"/>
                </a:ext>
              </a:extLst>
            </p:cNvPr>
            <p:cNvSpPr/>
            <p:nvPr/>
          </p:nvSpPr>
          <p:spPr>
            <a:xfrm>
              <a:off x="4760552" y="384272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192.168.87.87</a:t>
              </a:r>
              <a:endParaRPr lang="zh-TW" altLang="en-US" sz="1600" dirty="0">
                <a:solidFill>
                  <a:schemeClr val="tx1"/>
                </a:solidFill>
              </a:endParaRPr>
            </a:p>
          </p:txBody>
        </p:sp>
        <p:sp>
          <p:nvSpPr>
            <p:cNvPr id="42" name="矩形 41">
              <a:extLst>
                <a:ext uri="{FF2B5EF4-FFF2-40B4-BE49-F238E27FC236}">
                  <a16:creationId xmlns:a16="http://schemas.microsoft.com/office/drawing/2014/main" id="{36C38F62-7D59-4F36-AA30-9CBB1DB110E7}"/>
                </a:ext>
              </a:extLst>
            </p:cNvPr>
            <p:cNvSpPr/>
            <p:nvPr/>
          </p:nvSpPr>
          <p:spPr>
            <a:xfrm>
              <a:off x="4760552" y="4264057"/>
              <a:ext cx="1981200" cy="421337"/>
            </a:xfrm>
            <a:prstGeom prst="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8.8.8.8</a:t>
              </a:r>
              <a:endParaRPr lang="zh-TW" altLang="en-US" sz="1800" dirty="0">
                <a:solidFill>
                  <a:schemeClr val="tx1"/>
                </a:solidFill>
              </a:endParaRPr>
            </a:p>
          </p:txBody>
        </p:sp>
      </p:grpSp>
    </p:spTree>
    <p:extLst>
      <p:ext uri="{BB962C8B-B14F-4D97-AF65-F5344CB8AC3E}">
        <p14:creationId xmlns:p14="http://schemas.microsoft.com/office/powerpoint/2010/main" val="2102389441"/>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9"/>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雲朵形 27">
            <a:extLst>
              <a:ext uri="{FF2B5EF4-FFF2-40B4-BE49-F238E27FC236}">
                <a16:creationId xmlns:a16="http://schemas.microsoft.com/office/drawing/2014/main" id="{573BD9F1-5A23-4682-BEFE-B4115025FFF3}"/>
              </a:ext>
            </a:extLst>
          </p:cNvPr>
          <p:cNvSpPr/>
          <p:nvPr/>
        </p:nvSpPr>
        <p:spPr>
          <a:xfrm>
            <a:off x="3176815" y="3020644"/>
            <a:ext cx="2994141" cy="2008555"/>
          </a:xfrm>
          <a:prstGeom prst="cloud">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000" dirty="0">
                <a:solidFill>
                  <a:schemeClr val="tx1"/>
                </a:solidFill>
              </a:rPr>
              <a:t>Internet</a:t>
            </a:r>
            <a:endParaRPr lang="zh-TW" altLang="en-US" sz="4000" dirty="0">
              <a:solidFill>
                <a:schemeClr val="tx1"/>
              </a:solidFill>
            </a:endParaRPr>
          </a:p>
        </p:txBody>
      </p:sp>
      <p:sp>
        <p:nvSpPr>
          <p:cNvPr id="2" name="標題 1">
            <a:extLst>
              <a:ext uri="{FF2B5EF4-FFF2-40B4-BE49-F238E27FC236}">
                <a16:creationId xmlns:a16="http://schemas.microsoft.com/office/drawing/2014/main" id="{1CDD6D8A-0DAC-4025-8964-D3333A47322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BDA3570-4563-4AF7-90DA-79DBA4AD3DA0}"/>
              </a:ext>
            </a:extLst>
          </p:cNvPr>
          <p:cNvSpPr>
            <a:spLocks noGrp="1"/>
          </p:cNvSpPr>
          <p:nvPr>
            <p:ph idx="1"/>
          </p:nvPr>
        </p:nvSpPr>
        <p:spPr>
          <a:xfrm>
            <a:off x="228600" y="1295401"/>
            <a:ext cx="8763000" cy="685800"/>
          </a:xfrm>
        </p:spPr>
        <p:txBody>
          <a:bodyPr/>
          <a:lstStyle/>
          <a:p>
            <a:r>
              <a:rPr lang="en-US" altLang="zh-TW" dirty="0"/>
              <a:t>Complete website access process</a:t>
            </a:r>
            <a:endParaRPr lang="zh-TW" altLang="en-US" dirty="0"/>
          </a:p>
        </p:txBody>
      </p:sp>
      <p:sp>
        <p:nvSpPr>
          <p:cNvPr id="4" name="矩形: 圓角 3">
            <a:extLst>
              <a:ext uri="{FF2B5EF4-FFF2-40B4-BE49-F238E27FC236}">
                <a16:creationId xmlns:a16="http://schemas.microsoft.com/office/drawing/2014/main" id="{8E61D747-1DDB-437F-90F4-8CA9D9160AC3}"/>
              </a:ext>
            </a:extLst>
          </p:cNvPr>
          <p:cNvSpPr/>
          <p:nvPr/>
        </p:nvSpPr>
        <p:spPr>
          <a:xfrm>
            <a:off x="337860" y="4112567"/>
            <a:ext cx="1905000" cy="990600"/>
          </a:xfrm>
          <a:prstGeom prst="round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sz="1800" dirty="0">
                <a:solidFill>
                  <a:schemeClr val="tx1"/>
                </a:solidFill>
              </a:rPr>
              <a:t>Server of</a:t>
            </a:r>
          </a:p>
          <a:p>
            <a:pPr algn="ctr"/>
            <a:r>
              <a:rPr lang="en-US" altLang="zh-TW" sz="1800" dirty="0">
                <a:solidFill>
                  <a:schemeClr val="tx1"/>
                </a:solidFill>
              </a:rPr>
              <a:t>www.google.com</a:t>
            </a:r>
            <a:endParaRPr lang="zh-TW" altLang="en-US" sz="1800" dirty="0">
              <a:solidFill>
                <a:schemeClr val="tx1"/>
              </a:solidFill>
            </a:endParaRPr>
          </a:p>
        </p:txBody>
      </p:sp>
      <p:grpSp>
        <p:nvGrpSpPr>
          <p:cNvPr id="14" name="群組 13">
            <a:extLst>
              <a:ext uri="{FF2B5EF4-FFF2-40B4-BE49-F238E27FC236}">
                <a16:creationId xmlns:a16="http://schemas.microsoft.com/office/drawing/2014/main" id="{7909C2A8-66FB-4DE4-9138-2D0F677CB22A}"/>
              </a:ext>
            </a:extLst>
          </p:cNvPr>
          <p:cNvGrpSpPr/>
          <p:nvPr/>
        </p:nvGrpSpPr>
        <p:grpSpPr>
          <a:xfrm>
            <a:off x="1109940" y="2124670"/>
            <a:ext cx="1633260" cy="1299865"/>
            <a:chOff x="2895600" y="1828800"/>
            <a:chExt cx="1633260" cy="1299865"/>
          </a:xfrm>
        </p:grpSpPr>
        <p:sp>
          <p:nvSpPr>
            <p:cNvPr id="8" name="矩形: 圓角 7">
              <a:extLst>
                <a:ext uri="{FF2B5EF4-FFF2-40B4-BE49-F238E27FC236}">
                  <a16:creationId xmlns:a16="http://schemas.microsoft.com/office/drawing/2014/main" id="{A57A49F5-F283-4F3D-A43C-C4C2219EFFE5}"/>
                </a:ext>
              </a:extLst>
            </p:cNvPr>
            <p:cNvSpPr/>
            <p:nvPr/>
          </p:nvSpPr>
          <p:spPr>
            <a:xfrm>
              <a:off x="2895600" y="1828800"/>
              <a:ext cx="1633260" cy="838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DNS server</a:t>
              </a:r>
              <a:endParaRPr lang="zh-TW" altLang="en-US" dirty="0">
                <a:solidFill>
                  <a:schemeClr val="tx1"/>
                </a:solidFill>
              </a:endParaRPr>
            </a:p>
          </p:txBody>
        </p:sp>
        <p:sp>
          <p:nvSpPr>
            <p:cNvPr id="9" name="矩形 8">
              <a:extLst>
                <a:ext uri="{FF2B5EF4-FFF2-40B4-BE49-F238E27FC236}">
                  <a16:creationId xmlns:a16="http://schemas.microsoft.com/office/drawing/2014/main" id="{BAB08E97-CF5C-4359-979B-4C22EA9A6BBD}"/>
                </a:ext>
              </a:extLst>
            </p:cNvPr>
            <p:cNvSpPr/>
            <p:nvPr/>
          </p:nvSpPr>
          <p:spPr>
            <a:xfrm>
              <a:off x="2919385" y="2667000"/>
              <a:ext cx="1585690" cy="461665"/>
            </a:xfrm>
            <a:prstGeom prst="rect">
              <a:avLst/>
            </a:prstGeom>
          </p:spPr>
          <p:txBody>
            <a:bodyPr wrap="none">
              <a:spAutoFit/>
            </a:bodyPr>
            <a:lstStyle/>
            <a:p>
              <a:r>
                <a:rPr lang="en-US" altLang="zh-TW" dirty="0"/>
                <a:t>IP: 1.1.1.1</a:t>
              </a:r>
              <a:endParaRPr lang="zh-TW" altLang="en-US" dirty="0"/>
            </a:p>
          </p:txBody>
        </p:sp>
      </p:grpSp>
      <p:grpSp>
        <p:nvGrpSpPr>
          <p:cNvPr id="11" name="群組 10">
            <a:extLst>
              <a:ext uri="{FF2B5EF4-FFF2-40B4-BE49-F238E27FC236}">
                <a16:creationId xmlns:a16="http://schemas.microsoft.com/office/drawing/2014/main" id="{9193B14F-60E9-45BC-A7C1-78E98947FE15}"/>
              </a:ext>
            </a:extLst>
          </p:cNvPr>
          <p:cNvGrpSpPr/>
          <p:nvPr/>
        </p:nvGrpSpPr>
        <p:grpSpPr>
          <a:xfrm>
            <a:off x="6244962" y="1952173"/>
            <a:ext cx="2692209" cy="4021164"/>
            <a:chOff x="3464152" y="1973385"/>
            <a:chExt cx="2692209" cy="4021164"/>
          </a:xfrm>
        </p:grpSpPr>
        <p:sp>
          <p:nvSpPr>
            <p:cNvPr id="19" name="矩形: 圓角 18">
              <a:extLst>
                <a:ext uri="{FF2B5EF4-FFF2-40B4-BE49-F238E27FC236}">
                  <a16:creationId xmlns:a16="http://schemas.microsoft.com/office/drawing/2014/main" id="{BFCCCC2C-11D9-46EB-A601-E6E63728D474}"/>
                </a:ext>
              </a:extLst>
            </p:cNvPr>
            <p:cNvSpPr/>
            <p:nvPr/>
          </p:nvSpPr>
          <p:spPr>
            <a:xfrm>
              <a:off x="4739625" y="2230586"/>
              <a:ext cx="76200" cy="37639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0" name="群組 9">
              <a:extLst>
                <a:ext uri="{FF2B5EF4-FFF2-40B4-BE49-F238E27FC236}">
                  <a16:creationId xmlns:a16="http://schemas.microsoft.com/office/drawing/2014/main" id="{E70FBB07-5718-4698-BB84-1FA85386670F}"/>
                </a:ext>
              </a:extLst>
            </p:cNvPr>
            <p:cNvGrpSpPr/>
            <p:nvPr/>
          </p:nvGrpSpPr>
          <p:grpSpPr>
            <a:xfrm>
              <a:off x="3464152" y="1973385"/>
              <a:ext cx="2692209" cy="3263966"/>
              <a:chOff x="3464152" y="1973385"/>
              <a:chExt cx="2692209" cy="3263966"/>
            </a:xfrm>
          </p:grpSpPr>
          <p:sp>
            <p:nvSpPr>
              <p:cNvPr id="20" name="矩形: 圓角 19">
                <a:extLst>
                  <a:ext uri="{FF2B5EF4-FFF2-40B4-BE49-F238E27FC236}">
                    <a16:creationId xmlns:a16="http://schemas.microsoft.com/office/drawing/2014/main" id="{5B20199E-D3D7-4DFF-9C05-C290ED81F29A}"/>
                  </a:ext>
                </a:extLst>
              </p:cNvPr>
              <p:cNvSpPr/>
              <p:nvPr/>
            </p:nvSpPr>
            <p:spPr>
              <a:xfrm>
                <a:off x="4091925" y="3683764"/>
                <a:ext cx="1371599" cy="841978"/>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Modem, </a:t>
                </a:r>
              </a:p>
              <a:p>
                <a:pPr algn="ctr"/>
                <a:r>
                  <a:rPr lang="en-US" altLang="zh-TW" sz="1800">
                    <a:solidFill>
                      <a:schemeClr val="tx1"/>
                    </a:solidFill>
                  </a:rPr>
                  <a:t>WiFi route</a:t>
                </a:r>
                <a:r>
                  <a:rPr lang="en-US" altLang="zh-TW" sz="1800" dirty="0">
                    <a:solidFill>
                      <a:schemeClr val="tx1"/>
                    </a:solidFill>
                  </a:rPr>
                  <a:t>r</a:t>
                </a:r>
                <a:endParaRPr lang="zh-TW" altLang="en-US" sz="1800" dirty="0">
                  <a:solidFill>
                    <a:schemeClr val="tx1"/>
                  </a:solidFill>
                </a:endParaRPr>
              </a:p>
            </p:txBody>
          </p:sp>
          <p:sp>
            <p:nvSpPr>
              <p:cNvPr id="21" name="矩形 20">
                <a:extLst>
                  <a:ext uri="{FF2B5EF4-FFF2-40B4-BE49-F238E27FC236}">
                    <a16:creationId xmlns:a16="http://schemas.microsoft.com/office/drawing/2014/main" id="{B6ABB0C2-CF03-401D-A7D7-C55CD7EA2D12}"/>
                  </a:ext>
                </a:extLst>
              </p:cNvPr>
              <p:cNvSpPr/>
              <p:nvPr/>
            </p:nvSpPr>
            <p:spPr>
              <a:xfrm>
                <a:off x="3957450" y="4775686"/>
                <a:ext cx="1585690" cy="461665"/>
              </a:xfrm>
              <a:prstGeom prst="rect">
                <a:avLst/>
              </a:prstGeom>
              <a:solidFill>
                <a:schemeClr val="bg1"/>
              </a:solidFill>
            </p:spPr>
            <p:txBody>
              <a:bodyPr wrap="none">
                <a:spAutoFit/>
              </a:bodyPr>
              <a:lstStyle/>
              <a:p>
                <a:r>
                  <a:rPr lang="en-US" altLang="zh-TW" dirty="0"/>
                  <a:t>IP: 6.6.6.6</a:t>
                </a:r>
                <a:endParaRPr lang="zh-TW" altLang="en-US" dirty="0"/>
              </a:p>
            </p:txBody>
          </p:sp>
          <p:sp>
            <p:nvSpPr>
              <p:cNvPr id="22" name="箭號: 向右 21">
                <a:extLst>
                  <a:ext uri="{FF2B5EF4-FFF2-40B4-BE49-F238E27FC236}">
                    <a16:creationId xmlns:a16="http://schemas.microsoft.com/office/drawing/2014/main" id="{DE4C21EB-D9F8-4F31-BB54-E3AA34BD59E2}"/>
                  </a:ext>
                </a:extLst>
              </p:cNvPr>
              <p:cNvSpPr/>
              <p:nvPr/>
            </p:nvSpPr>
            <p:spPr>
              <a:xfrm>
                <a:off x="5029200" y="2398411"/>
                <a:ext cx="1078899"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文字方塊 22">
                <a:extLst>
                  <a:ext uri="{FF2B5EF4-FFF2-40B4-BE49-F238E27FC236}">
                    <a16:creationId xmlns:a16="http://schemas.microsoft.com/office/drawing/2014/main" id="{C76D4B70-40B1-41EC-9892-3F0A5F4877DD}"/>
                  </a:ext>
                </a:extLst>
              </p:cNvPr>
              <p:cNvSpPr txBox="1"/>
              <p:nvPr/>
            </p:nvSpPr>
            <p:spPr>
              <a:xfrm>
                <a:off x="4928140" y="1973385"/>
                <a:ext cx="1228221" cy="461665"/>
              </a:xfrm>
              <a:prstGeom prst="rect">
                <a:avLst/>
              </a:prstGeom>
              <a:noFill/>
            </p:spPr>
            <p:txBody>
              <a:bodyPr wrap="none" rtlCol="0">
                <a:spAutoFit/>
              </a:bodyPr>
              <a:lstStyle/>
              <a:p>
                <a:r>
                  <a:rPr lang="en-US" altLang="zh-TW" dirty="0"/>
                  <a:t>Intranet</a:t>
                </a:r>
                <a:endParaRPr lang="zh-TW" altLang="en-US" dirty="0"/>
              </a:p>
            </p:txBody>
          </p:sp>
          <p:sp>
            <p:nvSpPr>
              <p:cNvPr id="24" name="箭號: 向左 23">
                <a:extLst>
                  <a:ext uri="{FF2B5EF4-FFF2-40B4-BE49-F238E27FC236}">
                    <a16:creationId xmlns:a16="http://schemas.microsoft.com/office/drawing/2014/main" id="{C495878F-3887-4584-ADEA-169A3B363688}"/>
                  </a:ext>
                </a:extLst>
              </p:cNvPr>
              <p:cNvSpPr/>
              <p:nvPr/>
            </p:nvSpPr>
            <p:spPr>
              <a:xfrm>
                <a:off x="3564368" y="2398411"/>
                <a:ext cx="931431"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文字方塊 24">
                <a:extLst>
                  <a:ext uri="{FF2B5EF4-FFF2-40B4-BE49-F238E27FC236}">
                    <a16:creationId xmlns:a16="http://schemas.microsoft.com/office/drawing/2014/main" id="{1F075252-5B20-4EC2-89B4-7FF3AD664197}"/>
                  </a:ext>
                </a:extLst>
              </p:cNvPr>
              <p:cNvSpPr txBox="1"/>
              <p:nvPr/>
            </p:nvSpPr>
            <p:spPr>
              <a:xfrm>
                <a:off x="3464152" y="1973385"/>
                <a:ext cx="1228221" cy="461665"/>
              </a:xfrm>
              <a:prstGeom prst="rect">
                <a:avLst/>
              </a:prstGeom>
              <a:noFill/>
            </p:spPr>
            <p:txBody>
              <a:bodyPr wrap="none" rtlCol="0">
                <a:spAutoFit/>
              </a:bodyPr>
              <a:lstStyle/>
              <a:p>
                <a:r>
                  <a:rPr lang="en-US" altLang="zh-TW" dirty="0"/>
                  <a:t>Internet</a:t>
                </a:r>
                <a:endParaRPr lang="zh-TW" altLang="en-US" dirty="0"/>
              </a:p>
            </p:txBody>
          </p:sp>
        </p:grpSp>
      </p:grpSp>
      <p:grpSp>
        <p:nvGrpSpPr>
          <p:cNvPr id="13" name="群組 12">
            <a:extLst>
              <a:ext uri="{FF2B5EF4-FFF2-40B4-BE49-F238E27FC236}">
                <a16:creationId xmlns:a16="http://schemas.microsoft.com/office/drawing/2014/main" id="{7C3FE306-A99F-4798-BCA7-C70F79183C0E}"/>
              </a:ext>
            </a:extLst>
          </p:cNvPr>
          <p:cNvGrpSpPr/>
          <p:nvPr/>
        </p:nvGrpSpPr>
        <p:grpSpPr>
          <a:xfrm>
            <a:off x="1728815" y="3241595"/>
            <a:ext cx="1981200" cy="1289049"/>
            <a:chOff x="4760552" y="3396345"/>
            <a:chExt cx="1981200" cy="1289049"/>
          </a:xfrm>
        </p:grpSpPr>
        <p:sp>
          <p:nvSpPr>
            <p:cNvPr id="31" name="矩形 30">
              <a:extLst>
                <a:ext uri="{FF2B5EF4-FFF2-40B4-BE49-F238E27FC236}">
                  <a16:creationId xmlns:a16="http://schemas.microsoft.com/office/drawing/2014/main" id="{7A50C711-3798-400B-A2C3-85366C6614CF}"/>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Here you are~</a:t>
              </a:r>
            </a:p>
            <a:p>
              <a:pPr algn="ctr"/>
              <a:r>
                <a:rPr lang="en-US" altLang="zh-TW" sz="1600" dirty="0">
                  <a:solidFill>
                    <a:schemeClr val="tx1"/>
                  </a:solidFill>
                </a:rPr>
                <a:t>(some page contents)</a:t>
              </a:r>
              <a:endParaRPr lang="zh-TW" altLang="en-US" sz="1600" dirty="0">
                <a:solidFill>
                  <a:schemeClr val="tx1"/>
                </a:solidFill>
              </a:endParaRPr>
            </a:p>
          </p:txBody>
        </p:sp>
        <p:sp>
          <p:nvSpPr>
            <p:cNvPr id="32" name="矩形 31">
              <a:extLst>
                <a:ext uri="{FF2B5EF4-FFF2-40B4-BE49-F238E27FC236}">
                  <a16:creationId xmlns:a16="http://schemas.microsoft.com/office/drawing/2014/main" id="{81862CE6-936F-495A-B86A-9654745E6F76}"/>
                </a:ext>
              </a:extLst>
            </p:cNvPr>
            <p:cNvSpPr/>
            <p:nvPr/>
          </p:nvSpPr>
          <p:spPr>
            <a:xfrm>
              <a:off x="4760552" y="3842720"/>
              <a:ext cx="1981200" cy="421337"/>
            </a:xfrm>
            <a:prstGeom prst="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From: 8.8.8.8</a:t>
              </a:r>
              <a:endParaRPr lang="zh-TW" altLang="en-US" sz="1800" dirty="0">
                <a:solidFill>
                  <a:schemeClr val="tx1"/>
                </a:solidFill>
              </a:endParaRPr>
            </a:p>
          </p:txBody>
        </p:sp>
        <p:sp>
          <p:nvSpPr>
            <p:cNvPr id="33" name="矩形 32">
              <a:extLst>
                <a:ext uri="{FF2B5EF4-FFF2-40B4-BE49-F238E27FC236}">
                  <a16:creationId xmlns:a16="http://schemas.microsoft.com/office/drawing/2014/main" id="{FB450BA2-92A4-4469-B9A0-672E0AFDF58E}"/>
                </a:ext>
              </a:extLst>
            </p:cNvPr>
            <p:cNvSpPr/>
            <p:nvPr/>
          </p:nvSpPr>
          <p:spPr>
            <a:xfrm>
              <a:off x="4760552" y="4264057"/>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6.6.6.6</a:t>
              </a:r>
              <a:endParaRPr lang="zh-TW" altLang="en-US" sz="1800" dirty="0">
                <a:solidFill>
                  <a:schemeClr val="tx1"/>
                </a:solidFill>
              </a:endParaRPr>
            </a:p>
          </p:txBody>
        </p:sp>
      </p:grpSp>
      <p:sp>
        <p:nvSpPr>
          <p:cNvPr id="36" name="箭號: 向左 35">
            <a:extLst>
              <a:ext uri="{FF2B5EF4-FFF2-40B4-BE49-F238E27FC236}">
                <a16:creationId xmlns:a16="http://schemas.microsoft.com/office/drawing/2014/main" id="{196369A7-2F53-459A-A19B-9B4A308845D9}"/>
              </a:ext>
            </a:extLst>
          </p:cNvPr>
          <p:cNvSpPr/>
          <p:nvPr/>
        </p:nvSpPr>
        <p:spPr>
          <a:xfrm rot="10449164">
            <a:off x="2554738" y="4459558"/>
            <a:ext cx="3871644" cy="151186"/>
          </a:xfrm>
          <a:prstGeom prst="leftArrow">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6" name="矩形 25">
            <a:extLst>
              <a:ext uri="{FF2B5EF4-FFF2-40B4-BE49-F238E27FC236}">
                <a16:creationId xmlns:a16="http://schemas.microsoft.com/office/drawing/2014/main" id="{14C6B86F-7B49-4CD8-B595-C59114572A11}"/>
              </a:ext>
            </a:extLst>
          </p:cNvPr>
          <p:cNvSpPr/>
          <p:nvPr/>
        </p:nvSpPr>
        <p:spPr>
          <a:xfrm>
            <a:off x="497515" y="5257800"/>
            <a:ext cx="1585690" cy="461665"/>
          </a:xfrm>
          <a:prstGeom prst="rect">
            <a:avLst/>
          </a:prstGeom>
        </p:spPr>
        <p:txBody>
          <a:bodyPr wrap="none">
            <a:spAutoFit/>
          </a:bodyPr>
          <a:lstStyle/>
          <a:p>
            <a:r>
              <a:rPr lang="en-US" altLang="zh-TW" dirty="0"/>
              <a:t>IP: 8.8.8.8</a:t>
            </a:r>
            <a:endParaRPr lang="zh-TW" altLang="en-US" dirty="0"/>
          </a:p>
        </p:txBody>
      </p:sp>
      <p:grpSp>
        <p:nvGrpSpPr>
          <p:cNvPr id="29" name="群組 28">
            <a:extLst>
              <a:ext uri="{FF2B5EF4-FFF2-40B4-BE49-F238E27FC236}">
                <a16:creationId xmlns:a16="http://schemas.microsoft.com/office/drawing/2014/main" id="{E4E20BA9-DC18-43D8-9F96-36583C88B785}"/>
              </a:ext>
            </a:extLst>
          </p:cNvPr>
          <p:cNvGrpSpPr/>
          <p:nvPr/>
        </p:nvGrpSpPr>
        <p:grpSpPr>
          <a:xfrm>
            <a:off x="1820988" y="3313409"/>
            <a:ext cx="1981200" cy="1289049"/>
            <a:chOff x="4760552" y="3396345"/>
            <a:chExt cx="1981200" cy="1289049"/>
          </a:xfrm>
        </p:grpSpPr>
        <p:sp>
          <p:nvSpPr>
            <p:cNvPr id="30" name="矩形 29">
              <a:extLst>
                <a:ext uri="{FF2B5EF4-FFF2-40B4-BE49-F238E27FC236}">
                  <a16:creationId xmlns:a16="http://schemas.microsoft.com/office/drawing/2014/main" id="{5D722172-E3C3-4F95-9A81-08F0EA7BEE89}"/>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Give me home page</a:t>
              </a:r>
            </a:p>
            <a:p>
              <a:pPr algn="ctr"/>
              <a:r>
                <a:rPr lang="en-US" altLang="zh-TW" sz="1600" dirty="0">
                  <a:solidFill>
                    <a:schemeClr val="tx1"/>
                  </a:solidFill>
                </a:rPr>
                <a:t>of google.com</a:t>
              </a:r>
              <a:endParaRPr lang="zh-TW" altLang="en-US" sz="1600" dirty="0">
                <a:solidFill>
                  <a:schemeClr val="tx1"/>
                </a:solidFill>
              </a:endParaRPr>
            </a:p>
          </p:txBody>
        </p:sp>
        <p:sp>
          <p:nvSpPr>
            <p:cNvPr id="34" name="矩形 33">
              <a:extLst>
                <a:ext uri="{FF2B5EF4-FFF2-40B4-BE49-F238E27FC236}">
                  <a16:creationId xmlns:a16="http://schemas.microsoft.com/office/drawing/2014/main" id="{C0F02E70-4F12-4EC2-A7A5-62324C2C5B94}"/>
                </a:ext>
              </a:extLst>
            </p:cNvPr>
            <p:cNvSpPr/>
            <p:nvPr/>
          </p:nvSpPr>
          <p:spPr>
            <a:xfrm>
              <a:off x="4760552" y="3842720"/>
              <a:ext cx="1981200" cy="421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192.168.87.87</a:t>
              </a:r>
              <a:endParaRPr lang="zh-TW" altLang="en-US" sz="1600" dirty="0">
                <a:solidFill>
                  <a:schemeClr val="tx1"/>
                </a:solidFill>
              </a:endParaRPr>
            </a:p>
          </p:txBody>
        </p:sp>
        <p:sp>
          <p:nvSpPr>
            <p:cNvPr id="35" name="矩形 34">
              <a:extLst>
                <a:ext uri="{FF2B5EF4-FFF2-40B4-BE49-F238E27FC236}">
                  <a16:creationId xmlns:a16="http://schemas.microsoft.com/office/drawing/2014/main" id="{977DF899-36F0-4DF2-9F3B-43BE8A1B7C24}"/>
                </a:ext>
              </a:extLst>
            </p:cNvPr>
            <p:cNvSpPr/>
            <p:nvPr/>
          </p:nvSpPr>
          <p:spPr>
            <a:xfrm>
              <a:off x="4760552" y="4264057"/>
              <a:ext cx="1981200" cy="421337"/>
            </a:xfrm>
            <a:prstGeom prst="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8.8.8.8</a:t>
              </a:r>
              <a:endParaRPr lang="zh-TW" altLang="en-US" sz="1800" dirty="0">
                <a:solidFill>
                  <a:schemeClr val="tx1"/>
                </a:solidFill>
              </a:endParaRPr>
            </a:p>
          </p:txBody>
        </p:sp>
      </p:grpSp>
      <p:sp>
        <p:nvSpPr>
          <p:cNvPr id="37" name="矩形 36">
            <a:extLst>
              <a:ext uri="{FF2B5EF4-FFF2-40B4-BE49-F238E27FC236}">
                <a16:creationId xmlns:a16="http://schemas.microsoft.com/office/drawing/2014/main" id="{91552FAD-73F9-44CF-881C-7FDD8713E7EF}"/>
              </a:ext>
            </a:extLst>
          </p:cNvPr>
          <p:cNvSpPr/>
          <p:nvPr/>
        </p:nvSpPr>
        <p:spPr>
          <a:xfrm>
            <a:off x="1791959" y="3741076"/>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From: 6.6.6.6</a:t>
            </a:r>
            <a:endParaRPr lang="zh-TW" altLang="en-US" sz="1600" dirty="0">
              <a:solidFill>
                <a:schemeClr val="tx1"/>
              </a:solidFill>
            </a:endParaRPr>
          </a:p>
        </p:txBody>
      </p:sp>
    </p:spTree>
    <p:extLst>
      <p:ext uri="{BB962C8B-B14F-4D97-AF65-F5344CB8AC3E}">
        <p14:creationId xmlns:p14="http://schemas.microsoft.com/office/powerpoint/2010/main" val="373818635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childTnLst>
                                    <p:set>
                                      <p:cBhvr>
                                        <p:cTn id="6" dur="1" fill="hold">
                                          <p:stCondLst>
                                            <p:cond delay="0"/>
                                          </p:stCondLst>
                                        </p:cTn>
                                        <p:tgtEl>
                                          <p:spTgt spid="3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29"/>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1"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CDD6D8A-0DAC-4025-8964-D3333A47322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BDA3570-4563-4AF7-90DA-79DBA4AD3DA0}"/>
              </a:ext>
            </a:extLst>
          </p:cNvPr>
          <p:cNvSpPr>
            <a:spLocks noGrp="1"/>
          </p:cNvSpPr>
          <p:nvPr>
            <p:ph idx="1"/>
          </p:nvPr>
        </p:nvSpPr>
        <p:spPr>
          <a:xfrm>
            <a:off x="228600" y="1295401"/>
            <a:ext cx="8763000" cy="685800"/>
          </a:xfrm>
        </p:spPr>
        <p:txBody>
          <a:bodyPr/>
          <a:lstStyle/>
          <a:p>
            <a:r>
              <a:rPr lang="en-US" altLang="zh-TW" dirty="0"/>
              <a:t>Complete website access process</a:t>
            </a:r>
            <a:endParaRPr lang="zh-TW" altLang="en-US" dirty="0"/>
          </a:p>
        </p:txBody>
      </p:sp>
      <p:sp>
        <p:nvSpPr>
          <p:cNvPr id="6" name="矩形: 圓角 5">
            <a:extLst>
              <a:ext uri="{FF2B5EF4-FFF2-40B4-BE49-F238E27FC236}">
                <a16:creationId xmlns:a16="http://schemas.microsoft.com/office/drawing/2014/main" id="{B9F04FCC-E32C-4412-A9D8-B2239E0410F1}"/>
              </a:ext>
            </a:extLst>
          </p:cNvPr>
          <p:cNvSpPr/>
          <p:nvPr/>
        </p:nvSpPr>
        <p:spPr>
          <a:xfrm>
            <a:off x="7222076" y="3977487"/>
            <a:ext cx="1371600" cy="6858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PC</a:t>
            </a:r>
            <a:endParaRPr lang="zh-TW" altLang="en-US" dirty="0">
              <a:solidFill>
                <a:schemeClr val="tx1"/>
              </a:solidFill>
            </a:endParaRPr>
          </a:p>
        </p:txBody>
      </p:sp>
      <p:sp>
        <p:nvSpPr>
          <p:cNvPr id="7" name="矩形 6">
            <a:extLst>
              <a:ext uri="{FF2B5EF4-FFF2-40B4-BE49-F238E27FC236}">
                <a16:creationId xmlns:a16="http://schemas.microsoft.com/office/drawing/2014/main" id="{52653C12-0867-4016-9A44-A196B28A1AB3}"/>
              </a:ext>
            </a:extLst>
          </p:cNvPr>
          <p:cNvSpPr/>
          <p:nvPr/>
        </p:nvSpPr>
        <p:spPr>
          <a:xfrm>
            <a:off x="6611880" y="4837458"/>
            <a:ext cx="2614818" cy="461665"/>
          </a:xfrm>
          <a:prstGeom prst="rect">
            <a:avLst/>
          </a:prstGeom>
        </p:spPr>
        <p:txBody>
          <a:bodyPr wrap="none">
            <a:spAutoFit/>
          </a:bodyPr>
          <a:lstStyle/>
          <a:p>
            <a:r>
              <a:rPr lang="en-US" altLang="zh-TW" dirty="0"/>
              <a:t>IP: 192.168.87.87</a:t>
            </a:r>
          </a:p>
        </p:txBody>
      </p:sp>
      <p:sp>
        <p:nvSpPr>
          <p:cNvPr id="23" name="文字方塊 22">
            <a:extLst>
              <a:ext uri="{FF2B5EF4-FFF2-40B4-BE49-F238E27FC236}">
                <a16:creationId xmlns:a16="http://schemas.microsoft.com/office/drawing/2014/main" id="{C76D4B70-40B1-41EC-9892-3F0A5F4877DD}"/>
              </a:ext>
            </a:extLst>
          </p:cNvPr>
          <p:cNvSpPr txBox="1"/>
          <p:nvPr/>
        </p:nvSpPr>
        <p:spPr>
          <a:xfrm>
            <a:off x="3674128" y="1966905"/>
            <a:ext cx="1228221" cy="461665"/>
          </a:xfrm>
          <a:prstGeom prst="rect">
            <a:avLst/>
          </a:prstGeom>
          <a:noFill/>
        </p:spPr>
        <p:txBody>
          <a:bodyPr wrap="none" rtlCol="0">
            <a:spAutoFit/>
          </a:bodyPr>
          <a:lstStyle/>
          <a:p>
            <a:r>
              <a:rPr lang="en-US" altLang="zh-TW" dirty="0"/>
              <a:t>Intranet</a:t>
            </a:r>
            <a:endParaRPr lang="zh-TW" altLang="en-US" dirty="0"/>
          </a:p>
        </p:txBody>
      </p:sp>
      <p:sp>
        <p:nvSpPr>
          <p:cNvPr id="19" name="矩形: 圓角 18">
            <a:extLst>
              <a:ext uri="{FF2B5EF4-FFF2-40B4-BE49-F238E27FC236}">
                <a16:creationId xmlns:a16="http://schemas.microsoft.com/office/drawing/2014/main" id="{BFCCCC2C-11D9-46EB-A601-E6E63728D474}"/>
              </a:ext>
            </a:extLst>
          </p:cNvPr>
          <p:cNvSpPr/>
          <p:nvPr/>
        </p:nvSpPr>
        <p:spPr>
          <a:xfrm>
            <a:off x="3485613" y="2224106"/>
            <a:ext cx="76200" cy="37639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矩形: 圓角 19">
            <a:extLst>
              <a:ext uri="{FF2B5EF4-FFF2-40B4-BE49-F238E27FC236}">
                <a16:creationId xmlns:a16="http://schemas.microsoft.com/office/drawing/2014/main" id="{5B20199E-D3D7-4DFF-9C05-C290ED81F29A}"/>
              </a:ext>
            </a:extLst>
          </p:cNvPr>
          <p:cNvSpPr/>
          <p:nvPr/>
        </p:nvSpPr>
        <p:spPr>
          <a:xfrm>
            <a:off x="2837913" y="3677284"/>
            <a:ext cx="1371599" cy="841978"/>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Modem, </a:t>
            </a:r>
          </a:p>
          <a:p>
            <a:pPr algn="ctr"/>
            <a:r>
              <a:rPr lang="en-US" altLang="zh-TW" sz="1800">
                <a:solidFill>
                  <a:schemeClr val="tx1"/>
                </a:solidFill>
              </a:rPr>
              <a:t>WiFi route</a:t>
            </a:r>
            <a:r>
              <a:rPr lang="en-US" altLang="zh-TW" sz="1800" dirty="0">
                <a:solidFill>
                  <a:schemeClr val="tx1"/>
                </a:solidFill>
              </a:rPr>
              <a:t>r</a:t>
            </a:r>
            <a:endParaRPr lang="zh-TW" altLang="en-US" sz="1800" dirty="0">
              <a:solidFill>
                <a:schemeClr val="tx1"/>
              </a:solidFill>
            </a:endParaRPr>
          </a:p>
        </p:txBody>
      </p:sp>
      <p:sp>
        <p:nvSpPr>
          <p:cNvPr id="22" name="箭號: 向右 21">
            <a:extLst>
              <a:ext uri="{FF2B5EF4-FFF2-40B4-BE49-F238E27FC236}">
                <a16:creationId xmlns:a16="http://schemas.microsoft.com/office/drawing/2014/main" id="{DE4C21EB-D9F8-4F31-BB54-E3AA34BD59E2}"/>
              </a:ext>
            </a:extLst>
          </p:cNvPr>
          <p:cNvSpPr/>
          <p:nvPr/>
        </p:nvSpPr>
        <p:spPr>
          <a:xfrm>
            <a:off x="3775188" y="2391931"/>
            <a:ext cx="1078899"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箭號: 向左 23">
            <a:extLst>
              <a:ext uri="{FF2B5EF4-FFF2-40B4-BE49-F238E27FC236}">
                <a16:creationId xmlns:a16="http://schemas.microsoft.com/office/drawing/2014/main" id="{C495878F-3887-4584-ADEA-169A3B363688}"/>
              </a:ext>
            </a:extLst>
          </p:cNvPr>
          <p:cNvSpPr/>
          <p:nvPr/>
        </p:nvSpPr>
        <p:spPr>
          <a:xfrm>
            <a:off x="2310356" y="2391931"/>
            <a:ext cx="931431"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文字方塊 24">
            <a:extLst>
              <a:ext uri="{FF2B5EF4-FFF2-40B4-BE49-F238E27FC236}">
                <a16:creationId xmlns:a16="http://schemas.microsoft.com/office/drawing/2014/main" id="{1F075252-5B20-4EC2-89B4-7FF3AD664197}"/>
              </a:ext>
            </a:extLst>
          </p:cNvPr>
          <p:cNvSpPr txBox="1"/>
          <p:nvPr/>
        </p:nvSpPr>
        <p:spPr>
          <a:xfrm>
            <a:off x="2210140" y="1966905"/>
            <a:ext cx="1228221" cy="461665"/>
          </a:xfrm>
          <a:prstGeom prst="rect">
            <a:avLst/>
          </a:prstGeom>
          <a:noFill/>
        </p:spPr>
        <p:txBody>
          <a:bodyPr wrap="none" rtlCol="0">
            <a:spAutoFit/>
          </a:bodyPr>
          <a:lstStyle/>
          <a:p>
            <a:r>
              <a:rPr lang="en-US" altLang="zh-TW" dirty="0"/>
              <a:t>Internet</a:t>
            </a:r>
            <a:endParaRPr lang="zh-TW" altLang="en-US" dirty="0"/>
          </a:p>
        </p:txBody>
      </p:sp>
      <p:sp>
        <p:nvSpPr>
          <p:cNvPr id="38" name="矩形: 圓角 37">
            <a:extLst>
              <a:ext uri="{FF2B5EF4-FFF2-40B4-BE49-F238E27FC236}">
                <a16:creationId xmlns:a16="http://schemas.microsoft.com/office/drawing/2014/main" id="{E2487027-712C-4CE2-85D7-F03E1FC0F1A5}"/>
              </a:ext>
            </a:extLst>
          </p:cNvPr>
          <p:cNvSpPr/>
          <p:nvPr/>
        </p:nvSpPr>
        <p:spPr>
          <a:xfrm>
            <a:off x="64858" y="2779067"/>
            <a:ext cx="1633260" cy="838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DNS server</a:t>
            </a:r>
            <a:endParaRPr lang="zh-TW" altLang="en-US" dirty="0">
              <a:solidFill>
                <a:schemeClr val="tx1"/>
              </a:solidFill>
            </a:endParaRPr>
          </a:p>
        </p:txBody>
      </p:sp>
      <p:sp>
        <p:nvSpPr>
          <p:cNvPr id="39" name="矩形 38">
            <a:extLst>
              <a:ext uri="{FF2B5EF4-FFF2-40B4-BE49-F238E27FC236}">
                <a16:creationId xmlns:a16="http://schemas.microsoft.com/office/drawing/2014/main" id="{E4AFFF08-1395-489B-8528-46A47B01286F}"/>
              </a:ext>
            </a:extLst>
          </p:cNvPr>
          <p:cNvSpPr/>
          <p:nvPr/>
        </p:nvSpPr>
        <p:spPr>
          <a:xfrm>
            <a:off x="88643" y="3617267"/>
            <a:ext cx="1585690" cy="461665"/>
          </a:xfrm>
          <a:prstGeom prst="rect">
            <a:avLst/>
          </a:prstGeom>
        </p:spPr>
        <p:txBody>
          <a:bodyPr wrap="none">
            <a:spAutoFit/>
          </a:bodyPr>
          <a:lstStyle/>
          <a:p>
            <a:r>
              <a:rPr lang="en-US" altLang="zh-TW" dirty="0"/>
              <a:t>IP: 1.1.1.1</a:t>
            </a:r>
            <a:endParaRPr lang="zh-TW" altLang="en-US" dirty="0"/>
          </a:p>
        </p:txBody>
      </p:sp>
      <p:sp>
        <p:nvSpPr>
          <p:cNvPr id="41" name="矩形: 圓角 40">
            <a:extLst>
              <a:ext uri="{FF2B5EF4-FFF2-40B4-BE49-F238E27FC236}">
                <a16:creationId xmlns:a16="http://schemas.microsoft.com/office/drawing/2014/main" id="{504D494C-E587-41B0-BE70-EA855E97F600}"/>
              </a:ext>
            </a:extLst>
          </p:cNvPr>
          <p:cNvSpPr/>
          <p:nvPr/>
        </p:nvSpPr>
        <p:spPr>
          <a:xfrm>
            <a:off x="333367" y="4482976"/>
            <a:ext cx="1905000" cy="990600"/>
          </a:xfrm>
          <a:prstGeom prst="round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sz="1800" dirty="0">
                <a:solidFill>
                  <a:schemeClr val="tx1"/>
                </a:solidFill>
              </a:rPr>
              <a:t>Server of</a:t>
            </a:r>
          </a:p>
          <a:p>
            <a:pPr algn="ctr"/>
            <a:r>
              <a:rPr lang="en-US" altLang="zh-TW" sz="1800" dirty="0">
                <a:solidFill>
                  <a:schemeClr val="tx1"/>
                </a:solidFill>
              </a:rPr>
              <a:t>www</a:t>
            </a:r>
            <a:r>
              <a:rPr lang="en-US" altLang="zh-TW" sz="1800">
                <a:solidFill>
                  <a:schemeClr val="tx1"/>
                </a:solidFill>
              </a:rPr>
              <a:t>.g</a:t>
            </a:r>
            <a:r>
              <a:rPr lang="en-US" altLang="zh-TW" sz="1800" dirty="0">
                <a:solidFill>
                  <a:schemeClr val="tx1"/>
                </a:solidFill>
              </a:rPr>
              <a:t>oogle.com</a:t>
            </a:r>
            <a:endParaRPr lang="zh-TW" altLang="en-US" sz="1800" dirty="0">
              <a:solidFill>
                <a:schemeClr val="tx1"/>
              </a:solidFill>
            </a:endParaRPr>
          </a:p>
        </p:txBody>
      </p:sp>
      <p:grpSp>
        <p:nvGrpSpPr>
          <p:cNvPr id="27" name="群組 26">
            <a:extLst>
              <a:ext uri="{FF2B5EF4-FFF2-40B4-BE49-F238E27FC236}">
                <a16:creationId xmlns:a16="http://schemas.microsoft.com/office/drawing/2014/main" id="{6F0798CF-C8DE-4420-A436-FAC74EC57CBB}"/>
              </a:ext>
            </a:extLst>
          </p:cNvPr>
          <p:cNvGrpSpPr/>
          <p:nvPr/>
        </p:nvGrpSpPr>
        <p:grpSpPr>
          <a:xfrm>
            <a:off x="3943890" y="2736312"/>
            <a:ext cx="1981200" cy="1289049"/>
            <a:chOff x="4760552" y="3396345"/>
            <a:chExt cx="1981200" cy="1289049"/>
          </a:xfrm>
        </p:grpSpPr>
        <p:sp>
          <p:nvSpPr>
            <p:cNvPr id="28" name="矩形 27">
              <a:extLst>
                <a:ext uri="{FF2B5EF4-FFF2-40B4-BE49-F238E27FC236}">
                  <a16:creationId xmlns:a16="http://schemas.microsoft.com/office/drawing/2014/main" id="{7F642F25-8B1A-4E6D-84C2-AA670D61BD51}"/>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Here you are~</a:t>
              </a:r>
            </a:p>
            <a:p>
              <a:pPr algn="ctr"/>
              <a:r>
                <a:rPr lang="en-US" altLang="zh-TW" sz="1600" dirty="0">
                  <a:solidFill>
                    <a:schemeClr val="tx1"/>
                  </a:solidFill>
                </a:rPr>
                <a:t>(some page contents)</a:t>
              </a:r>
              <a:endParaRPr lang="zh-TW" altLang="en-US" sz="1600" dirty="0">
                <a:solidFill>
                  <a:schemeClr val="tx1"/>
                </a:solidFill>
              </a:endParaRPr>
            </a:p>
          </p:txBody>
        </p:sp>
        <p:sp>
          <p:nvSpPr>
            <p:cNvPr id="29" name="矩形 28">
              <a:extLst>
                <a:ext uri="{FF2B5EF4-FFF2-40B4-BE49-F238E27FC236}">
                  <a16:creationId xmlns:a16="http://schemas.microsoft.com/office/drawing/2014/main" id="{79E6722A-33C5-4F6F-AEA2-7A88A35A2FFE}"/>
                </a:ext>
              </a:extLst>
            </p:cNvPr>
            <p:cNvSpPr/>
            <p:nvPr/>
          </p:nvSpPr>
          <p:spPr>
            <a:xfrm>
              <a:off x="4760552" y="3842720"/>
              <a:ext cx="1981200" cy="421337"/>
            </a:xfrm>
            <a:prstGeom prst="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From: 8.8.8.8</a:t>
              </a:r>
              <a:endParaRPr lang="zh-TW" altLang="en-US" sz="1800" dirty="0">
                <a:solidFill>
                  <a:schemeClr val="tx1"/>
                </a:solidFill>
              </a:endParaRPr>
            </a:p>
          </p:txBody>
        </p:sp>
        <p:sp>
          <p:nvSpPr>
            <p:cNvPr id="30" name="矩形 29">
              <a:extLst>
                <a:ext uri="{FF2B5EF4-FFF2-40B4-BE49-F238E27FC236}">
                  <a16:creationId xmlns:a16="http://schemas.microsoft.com/office/drawing/2014/main" id="{A75B204D-68DE-4583-8BF3-686024B9DB58}"/>
                </a:ext>
              </a:extLst>
            </p:cNvPr>
            <p:cNvSpPr/>
            <p:nvPr/>
          </p:nvSpPr>
          <p:spPr>
            <a:xfrm>
              <a:off x="4760552" y="4264057"/>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6.6.6.6</a:t>
              </a:r>
              <a:endParaRPr lang="zh-TW" altLang="en-US" sz="1800" dirty="0">
                <a:solidFill>
                  <a:schemeClr val="tx1"/>
                </a:solidFill>
              </a:endParaRPr>
            </a:p>
          </p:txBody>
        </p:sp>
      </p:grpSp>
      <p:sp>
        <p:nvSpPr>
          <p:cNvPr id="4" name="矩形 3">
            <a:extLst>
              <a:ext uri="{FF2B5EF4-FFF2-40B4-BE49-F238E27FC236}">
                <a16:creationId xmlns:a16="http://schemas.microsoft.com/office/drawing/2014/main" id="{627E530F-FD58-4E36-9D59-5F1979996EBC}"/>
              </a:ext>
            </a:extLst>
          </p:cNvPr>
          <p:cNvSpPr/>
          <p:nvPr/>
        </p:nvSpPr>
        <p:spPr>
          <a:xfrm>
            <a:off x="3965818" y="3629062"/>
            <a:ext cx="1981200" cy="40809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192.168.87.87</a:t>
            </a:r>
            <a:endParaRPr lang="zh-TW" altLang="en-US" sz="1800" dirty="0">
              <a:solidFill>
                <a:schemeClr val="tx1"/>
              </a:solidFill>
            </a:endParaRPr>
          </a:p>
        </p:txBody>
      </p:sp>
      <p:sp>
        <p:nvSpPr>
          <p:cNvPr id="31" name="箭號: 向左 30">
            <a:extLst>
              <a:ext uri="{FF2B5EF4-FFF2-40B4-BE49-F238E27FC236}">
                <a16:creationId xmlns:a16="http://schemas.microsoft.com/office/drawing/2014/main" id="{00073C0E-8244-4131-8302-5C2906BC5818}"/>
              </a:ext>
            </a:extLst>
          </p:cNvPr>
          <p:cNvSpPr/>
          <p:nvPr/>
        </p:nvSpPr>
        <p:spPr>
          <a:xfrm rot="10800000">
            <a:off x="4419798" y="4199532"/>
            <a:ext cx="2591991" cy="188853"/>
          </a:xfrm>
          <a:prstGeom prst="leftArrow">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6" name="矩形 25">
            <a:extLst>
              <a:ext uri="{FF2B5EF4-FFF2-40B4-BE49-F238E27FC236}">
                <a16:creationId xmlns:a16="http://schemas.microsoft.com/office/drawing/2014/main" id="{F2CCBDF6-C15E-4D89-B40A-50C433836969}"/>
              </a:ext>
            </a:extLst>
          </p:cNvPr>
          <p:cNvSpPr/>
          <p:nvPr/>
        </p:nvSpPr>
        <p:spPr>
          <a:xfrm>
            <a:off x="2645516" y="4728569"/>
            <a:ext cx="1585690" cy="461665"/>
          </a:xfrm>
          <a:prstGeom prst="rect">
            <a:avLst/>
          </a:prstGeom>
          <a:solidFill>
            <a:schemeClr val="bg1"/>
          </a:solidFill>
        </p:spPr>
        <p:txBody>
          <a:bodyPr wrap="none">
            <a:spAutoFit/>
          </a:bodyPr>
          <a:lstStyle/>
          <a:p>
            <a:r>
              <a:rPr lang="en-US" altLang="zh-TW" dirty="0"/>
              <a:t>IP: 6.6.6.6</a:t>
            </a:r>
            <a:endParaRPr lang="zh-TW" altLang="en-US" dirty="0"/>
          </a:p>
        </p:txBody>
      </p:sp>
      <p:sp>
        <p:nvSpPr>
          <p:cNvPr id="32" name="矩形 31">
            <a:extLst>
              <a:ext uri="{FF2B5EF4-FFF2-40B4-BE49-F238E27FC236}">
                <a16:creationId xmlns:a16="http://schemas.microsoft.com/office/drawing/2014/main" id="{911253FC-8DB1-432B-A73E-AB2D066A211B}"/>
              </a:ext>
            </a:extLst>
          </p:cNvPr>
          <p:cNvSpPr/>
          <p:nvPr/>
        </p:nvSpPr>
        <p:spPr>
          <a:xfrm>
            <a:off x="442803" y="5526404"/>
            <a:ext cx="1585690" cy="461665"/>
          </a:xfrm>
          <a:prstGeom prst="rect">
            <a:avLst/>
          </a:prstGeom>
        </p:spPr>
        <p:txBody>
          <a:bodyPr wrap="none">
            <a:spAutoFit/>
          </a:bodyPr>
          <a:lstStyle/>
          <a:p>
            <a:r>
              <a:rPr lang="en-US" altLang="zh-TW" dirty="0"/>
              <a:t>IP: 8.8.8.8</a:t>
            </a:r>
            <a:endParaRPr lang="zh-TW" altLang="en-US" dirty="0"/>
          </a:p>
        </p:txBody>
      </p:sp>
    </p:spTree>
    <p:extLst>
      <p:ext uri="{BB962C8B-B14F-4D97-AF65-F5344CB8AC3E}">
        <p14:creationId xmlns:p14="http://schemas.microsoft.com/office/powerpoint/2010/main" val="421527425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2"/>
          <p:cNvSpPr>
            <a:spLocks noGrp="1"/>
          </p:cNvSpPr>
          <p:nvPr>
            <p:ph type="title"/>
          </p:nvPr>
        </p:nvSpPr>
        <p:spPr/>
        <p:txBody>
          <a:bodyPr>
            <a:noAutofit/>
          </a:bodyPr>
          <a:lstStyle/>
          <a:p>
            <a:r>
              <a:rPr lang="en-US" altLang="zh-TW" dirty="0"/>
              <a:t>The Internet (1 of 3)</a:t>
            </a:r>
            <a:endParaRPr lang="en-US" altLang="en-US" dirty="0"/>
          </a:p>
        </p:txBody>
      </p:sp>
      <p:sp>
        <p:nvSpPr>
          <p:cNvPr id="5" name="Content Placeholder 3"/>
          <p:cNvSpPr>
            <a:spLocks noGrp="1"/>
          </p:cNvSpPr>
          <p:nvPr>
            <p:ph idx="1"/>
          </p:nvPr>
        </p:nvSpPr>
        <p:spPr/>
        <p:txBody>
          <a:bodyPr/>
          <a:lstStyle/>
          <a:p>
            <a:r>
              <a:rPr lang="en-US" dirty="0"/>
              <a:t>The </a:t>
            </a:r>
            <a:r>
              <a:rPr lang="en-US" dirty="0">
                <a:solidFill>
                  <a:schemeClr val="accent1"/>
                </a:solidFill>
              </a:rPr>
              <a:t>Internet</a:t>
            </a:r>
            <a:r>
              <a:rPr lang="en-US" dirty="0"/>
              <a:t> is a worldwide collection of networks that connects millions of businesses, government agencies, educational institutions, and individuals.</a:t>
            </a:r>
            <a:r>
              <a:rPr lang="en-US" altLang="en-US" sz="2600" dirty="0"/>
              <a:t> </a:t>
            </a:r>
          </a:p>
        </p:txBody>
      </p:sp>
      <p:pic>
        <p:nvPicPr>
          <p:cNvPr id="6" name="Picture 2" descr="An illustration shows electronic gadgets using internet services with a background of the world map indicating worldwide access of the internet. A laptop and a smartphone in the illustration display access to various households such as like smart TV, light setting, surveillance camera and so on in the screen. A tablet and another smart phone display a message being sent or posted in the internet. Another laptop shows a smart watch with video call on the screen.&#10;"/>
          <p:cNvPicPr>
            <a:picLocks noChangeAspect="1" noChangeArrowheads="1"/>
          </p:cNvPicPr>
          <p:nvPr/>
        </p:nvPicPr>
        <p:blipFill rotWithShape="1">
          <a:blip r:embed="rId3">
            <a:extLst>
              <a:ext uri="{28A0092B-C50C-407E-A947-70E740481C1C}">
                <a14:useLocalDpi xmlns:a14="http://schemas.microsoft.com/office/drawing/2010/main" val="0"/>
              </a:ext>
            </a:extLst>
          </a:blip>
          <a:srcRect l="4654" r="4873" b="8343"/>
          <a:stretch/>
        </p:blipFill>
        <p:spPr bwMode="auto">
          <a:xfrm>
            <a:off x="1066800" y="2743200"/>
            <a:ext cx="7137970" cy="33367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6999817"/>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十個令你老餅的emoji | am730">
            <a:extLst>
              <a:ext uri="{FF2B5EF4-FFF2-40B4-BE49-F238E27FC236}">
                <a16:creationId xmlns:a16="http://schemas.microsoft.com/office/drawing/2014/main" id="{629E9975-944F-4A3E-95E1-50B24E712A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5828061" y="4090782"/>
            <a:ext cx="1088917" cy="611833"/>
          </a:xfrm>
          <a:prstGeom prst="rect">
            <a:avLst/>
          </a:prstGeom>
          <a:noFill/>
          <a:extLst>
            <a:ext uri="{909E8E84-426E-40DD-AFC4-6F175D3DCCD1}">
              <a14:hiddenFill xmlns:a14="http://schemas.microsoft.com/office/drawing/2010/main">
                <a:solidFill>
                  <a:srgbClr val="FFFFFF"/>
                </a:solidFill>
              </a14:hiddenFill>
            </a:ext>
          </a:extLst>
        </p:spPr>
      </p:pic>
      <p:sp>
        <p:nvSpPr>
          <p:cNvPr id="2" name="標題 1">
            <a:extLst>
              <a:ext uri="{FF2B5EF4-FFF2-40B4-BE49-F238E27FC236}">
                <a16:creationId xmlns:a16="http://schemas.microsoft.com/office/drawing/2014/main" id="{1CDD6D8A-0DAC-4025-8964-D3333A473223}"/>
              </a:ext>
            </a:extLst>
          </p:cNvPr>
          <p:cNvSpPr>
            <a:spLocks noGrp="1"/>
          </p:cNvSpPr>
          <p:nvPr>
            <p:ph type="title"/>
          </p:nvPr>
        </p:nvSpPr>
        <p:spPr/>
        <p:txBody>
          <a:bodyPr/>
          <a:lstStyle/>
          <a:p>
            <a:r>
              <a:rPr lang="en-US" altLang="zh-TW" dirty="0"/>
              <a:t>Connecting to the Internet (6 of 7)</a:t>
            </a:r>
            <a:endParaRPr lang="zh-TW" altLang="en-US" dirty="0"/>
          </a:p>
        </p:txBody>
      </p:sp>
      <p:sp>
        <p:nvSpPr>
          <p:cNvPr id="3" name="內容版面配置區 2">
            <a:extLst>
              <a:ext uri="{FF2B5EF4-FFF2-40B4-BE49-F238E27FC236}">
                <a16:creationId xmlns:a16="http://schemas.microsoft.com/office/drawing/2014/main" id="{2BDA3570-4563-4AF7-90DA-79DBA4AD3DA0}"/>
              </a:ext>
            </a:extLst>
          </p:cNvPr>
          <p:cNvSpPr>
            <a:spLocks noGrp="1"/>
          </p:cNvSpPr>
          <p:nvPr>
            <p:ph idx="1"/>
          </p:nvPr>
        </p:nvSpPr>
        <p:spPr>
          <a:xfrm>
            <a:off x="228600" y="1295401"/>
            <a:ext cx="8763000" cy="685800"/>
          </a:xfrm>
        </p:spPr>
        <p:txBody>
          <a:bodyPr/>
          <a:lstStyle/>
          <a:p>
            <a:r>
              <a:rPr lang="en-US" altLang="zh-TW" dirty="0"/>
              <a:t>Complete website access process</a:t>
            </a:r>
            <a:endParaRPr lang="zh-TW" altLang="en-US" dirty="0"/>
          </a:p>
        </p:txBody>
      </p:sp>
      <p:sp>
        <p:nvSpPr>
          <p:cNvPr id="6" name="矩形: 圓角 5">
            <a:extLst>
              <a:ext uri="{FF2B5EF4-FFF2-40B4-BE49-F238E27FC236}">
                <a16:creationId xmlns:a16="http://schemas.microsoft.com/office/drawing/2014/main" id="{B9F04FCC-E32C-4412-A9D8-B2239E0410F1}"/>
              </a:ext>
            </a:extLst>
          </p:cNvPr>
          <p:cNvSpPr/>
          <p:nvPr/>
        </p:nvSpPr>
        <p:spPr>
          <a:xfrm>
            <a:off x="7222076" y="3977487"/>
            <a:ext cx="1371600" cy="6858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PC</a:t>
            </a:r>
            <a:endParaRPr lang="zh-TW" altLang="en-US" dirty="0">
              <a:solidFill>
                <a:schemeClr val="tx1"/>
              </a:solidFill>
            </a:endParaRPr>
          </a:p>
        </p:txBody>
      </p:sp>
      <p:sp>
        <p:nvSpPr>
          <p:cNvPr id="7" name="矩形 6">
            <a:extLst>
              <a:ext uri="{FF2B5EF4-FFF2-40B4-BE49-F238E27FC236}">
                <a16:creationId xmlns:a16="http://schemas.microsoft.com/office/drawing/2014/main" id="{52653C12-0867-4016-9A44-A196B28A1AB3}"/>
              </a:ext>
            </a:extLst>
          </p:cNvPr>
          <p:cNvSpPr/>
          <p:nvPr/>
        </p:nvSpPr>
        <p:spPr>
          <a:xfrm>
            <a:off x="6611880" y="4837458"/>
            <a:ext cx="2614818" cy="461665"/>
          </a:xfrm>
          <a:prstGeom prst="rect">
            <a:avLst/>
          </a:prstGeom>
        </p:spPr>
        <p:txBody>
          <a:bodyPr wrap="none">
            <a:spAutoFit/>
          </a:bodyPr>
          <a:lstStyle/>
          <a:p>
            <a:r>
              <a:rPr lang="en-US" altLang="zh-TW" dirty="0"/>
              <a:t>IP: 192.168.87.87</a:t>
            </a:r>
          </a:p>
        </p:txBody>
      </p:sp>
      <p:sp>
        <p:nvSpPr>
          <p:cNvPr id="23" name="文字方塊 22">
            <a:extLst>
              <a:ext uri="{FF2B5EF4-FFF2-40B4-BE49-F238E27FC236}">
                <a16:creationId xmlns:a16="http://schemas.microsoft.com/office/drawing/2014/main" id="{C76D4B70-40B1-41EC-9892-3F0A5F4877DD}"/>
              </a:ext>
            </a:extLst>
          </p:cNvPr>
          <p:cNvSpPr txBox="1"/>
          <p:nvPr/>
        </p:nvSpPr>
        <p:spPr>
          <a:xfrm>
            <a:off x="3674128" y="1966905"/>
            <a:ext cx="1228221" cy="461665"/>
          </a:xfrm>
          <a:prstGeom prst="rect">
            <a:avLst/>
          </a:prstGeom>
          <a:noFill/>
        </p:spPr>
        <p:txBody>
          <a:bodyPr wrap="none" rtlCol="0">
            <a:spAutoFit/>
          </a:bodyPr>
          <a:lstStyle/>
          <a:p>
            <a:r>
              <a:rPr lang="en-US" altLang="zh-TW" dirty="0"/>
              <a:t>Intranet</a:t>
            </a:r>
            <a:endParaRPr lang="zh-TW" altLang="en-US" dirty="0"/>
          </a:p>
        </p:txBody>
      </p:sp>
      <p:sp>
        <p:nvSpPr>
          <p:cNvPr id="19" name="矩形: 圓角 18">
            <a:extLst>
              <a:ext uri="{FF2B5EF4-FFF2-40B4-BE49-F238E27FC236}">
                <a16:creationId xmlns:a16="http://schemas.microsoft.com/office/drawing/2014/main" id="{BFCCCC2C-11D9-46EB-A601-E6E63728D474}"/>
              </a:ext>
            </a:extLst>
          </p:cNvPr>
          <p:cNvSpPr/>
          <p:nvPr/>
        </p:nvSpPr>
        <p:spPr>
          <a:xfrm>
            <a:off x="3485613" y="2224106"/>
            <a:ext cx="76200" cy="37639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矩形: 圓角 19">
            <a:extLst>
              <a:ext uri="{FF2B5EF4-FFF2-40B4-BE49-F238E27FC236}">
                <a16:creationId xmlns:a16="http://schemas.microsoft.com/office/drawing/2014/main" id="{5B20199E-D3D7-4DFF-9C05-C290ED81F29A}"/>
              </a:ext>
            </a:extLst>
          </p:cNvPr>
          <p:cNvSpPr/>
          <p:nvPr/>
        </p:nvSpPr>
        <p:spPr>
          <a:xfrm>
            <a:off x="2837913" y="3677284"/>
            <a:ext cx="1371599" cy="841978"/>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Modem, </a:t>
            </a:r>
          </a:p>
          <a:p>
            <a:pPr algn="ctr"/>
            <a:r>
              <a:rPr lang="en-US" altLang="zh-TW" sz="1800">
                <a:solidFill>
                  <a:schemeClr val="tx1"/>
                </a:solidFill>
              </a:rPr>
              <a:t>WiFi route</a:t>
            </a:r>
            <a:r>
              <a:rPr lang="en-US" altLang="zh-TW" sz="1800" dirty="0">
                <a:solidFill>
                  <a:schemeClr val="tx1"/>
                </a:solidFill>
              </a:rPr>
              <a:t>r</a:t>
            </a:r>
            <a:endParaRPr lang="zh-TW" altLang="en-US" sz="1800" dirty="0">
              <a:solidFill>
                <a:schemeClr val="tx1"/>
              </a:solidFill>
            </a:endParaRPr>
          </a:p>
        </p:txBody>
      </p:sp>
      <p:sp>
        <p:nvSpPr>
          <p:cNvPr id="22" name="箭號: 向右 21">
            <a:extLst>
              <a:ext uri="{FF2B5EF4-FFF2-40B4-BE49-F238E27FC236}">
                <a16:creationId xmlns:a16="http://schemas.microsoft.com/office/drawing/2014/main" id="{DE4C21EB-D9F8-4F31-BB54-E3AA34BD59E2}"/>
              </a:ext>
            </a:extLst>
          </p:cNvPr>
          <p:cNvSpPr/>
          <p:nvPr/>
        </p:nvSpPr>
        <p:spPr>
          <a:xfrm>
            <a:off x="3775188" y="2391931"/>
            <a:ext cx="1078899"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箭號: 向左 23">
            <a:extLst>
              <a:ext uri="{FF2B5EF4-FFF2-40B4-BE49-F238E27FC236}">
                <a16:creationId xmlns:a16="http://schemas.microsoft.com/office/drawing/2014/main" id="{C495878F-3887-4584-ADEA-169A3B363688}"/>
              </a:ext>
            </a:extLst>
          </p:cNvPr>
          <p:cNvSpPr/>
          <p:nvPr/>
        </p:nvSpPr>
        <p:spPr>
          <a:xfrm>
            <a:off x="2310356" y="2391931"/>
            <a:ext cx="931431"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文字方塊 24">
            <a:extLst>
              <a:ext uri="{FF2B5EF4-FFF2-40B4-BE49-F238E27FC236}">
                <a16:creationId xmlns:a16="http://schemas.microsoft.com/office/drawing/2014/main" id="{1F075252-5B20-4EC2-89B4-7FF3AD664197}"/>
              </a:ext>
            </a:extLst>
          </p:cNvPr>
          <p:cNvSpPr txBox="1"/>
          <p:nvPr/>
        </p:nvSpPr>
        <p:spPr>
          <a:xfrm>
            <a:off x="2210140" y="1966905"/>
            <a:ext cx="1228221" cy="461665"/>
          </a:xfrm>
          <a:prstGeom prst="rect">
            <a:avLst/>
          </a:prstGeom>
          <a:noFill/>
        </p:spPr>
        <p:txBody>
          <a:bodyPr wrap="none" rtlCol="0">
            <a:spAutoFit/>
          </a:bodyPr>
          <a:lstStyle/>
          <a:p>
            <a:r>
              <a:rPr lang="en-US" altLang="zh-TW" dirty="0"/>
              <a:t>Internet</a:t>
            </a:r>
            <a:endParaRPr lang="zh-TW" altLang="en-US" dirty="0"/>
          </a:p>
        </p:txBody>
      </p:sp>
      <p:sp>
        <p:nvSpPr>
          <p:cNvPr id="38" name="矩形: 圓角 37">
            <a:extLst>
              <a:ext uri="{FF2B5EF4-FFF2-40B4-BE49-F238E27FC236}">
                <a16:creationId xmlns:a16="http://schemas.microsoft.com/office/drawing/2014/main" id="{E2487027-712C-4CE2-85D7-F03E1FC0F1A5}"/>
              </a:ext>
            </a:extLst>
          </p:cNvPr>
          <p:cNvSpPr/>
          <p:nvPr/>
        </p:nvSpPr>
        <p:spPr>
          <a:xfrm>
            <a:off x="64858" y="2779067"/>
            <a:ext cx="1633260" cy="838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solidFill>
                  <a:schemeClr val="tx1"/>
                </a:solidFill>
              </a:rPr>
              <a:t>DNS server</a:t>
            </a:r>
            <a:endParaRPr lang="zh-TW" altLang="en-US" dirty="0">
              <a:solidFill>
                <a:schemeClr val="tx1"/>
              </a:solidFill>
            </a:endParaRPr>
          </a:p>
        </p:txBody>
      </p:sp>
      <p:sp>
        <p:nvSpPr>
          <p:cNvPr id="39" name="矩形 38">
            <a:extLst>
              <a:ext uri="{FF2B5EF4-FFF2-40B4-BE49-F238E27FC236}">
                <a16:creationId xmlns:a16="http://schemas.microsoft.com/office/drawing/2014/main" id="{E4AFFF08-1395-489B-8528-46A47B01286F}"/>
              </a:ext>
            </a:extLst>
          </p:cNvPr>
          <p:cNvSpPr/>
          <p:nvPr/>
        </p:nvSpPr>
        <p:spPr>
          <a:xfrm>
            <a:off x="88643" y="3617267"/>
            <a:ext cx="1585690" cy="461665"/>
          </a:xfrm>
          <a:prstGeom prst="rect">
            <a:avLst/>
          </a:prstGeom>
        </p:spPr>
        <p:txBody>
          <a:bodyPr wrap="none">
            <a:spAutoFit/>
          </a:bodyPr>
          <a:lstStyle/>
          <a:p>
            <a:r>
              <a:rPr lang="en-US" altLang="zh-TW" dirty="0"/>
              <a:t>IP: 1.1.1.1</a:t>
            </a:r>
            <a:endParaRPr lang="zh-TW" altLang="en-US" dirty="0"/>
          </a:p>
        </p:txBody>
      </p:sp>
      <p:sp>
        <p:nvSpPr>
          <p:cNvPr id="41" name="矩形: 圓角 40">
            <a:extLst>
              <a:ext uri="{FF2B5EF4-FFF2-40B4-BE49-F238E27FC236}">
                <a16:creationId xmlns:a16="http://schemas.microsoft.com/office/drawing/2014/main" id="{504D494C-E587-41B0-BE70-EA855E97F600}"/>
              </a:ext>
            </a:extLst>
          </p:cNvPr>
          <p:cNvSpPr/>
          <p:nvPr/>
        </p:nvSpPr>
        <p:spPr>
          <a:xfrm>
            <a:off x="333367" y="4482976"/>
            <a:ext cx="1905000" cy="990600"/>
          </a:xfrm>
          <a:prstGeom prst="round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sz="1800" dirty="0">
                <a:solidFill>
                  <a:schemeClr val="tx1"/>
                </a:solidFill>
              </a:rPr>
              <a:t>Server of</a:t>
            </a:r>
          </a:p>
          <a:p>
            <a:pPr algn="ctr"/>
            <a:r>
              <a:rPr lang="en-US" altLang="zh-TW" sz="1800" dirty="0">
                <a:solidFill>
                  <a:schemeClr val="tx1"/>
                </a:solidFill>
              </a:rPr>
              <a:t>www</a:t>
            </a:r>
            <a:r>
              <a:rPr lang="en-US" altLang="zh-TW" sz="1800">
                <a:solidFill>
                  <a:schemeClr val="tx1"/>
                </a:solidFill>
              </a:rPr>
              <a:t>.g</a:t>
            </a:r>
            <a:r>
              <a:rPr lang="en-US" altLang="zh-TW" sz="1800" dirty="0">
                <a:solidFill>
                  <a:schemeClr val="tx1"/>
                </a:solidFill>
              </a:rPr>
              <a:t>oogle.com</a:t>
            </a:r>
            <a:endParaRPr lang="zh-TW" altLang="en-US" sz="1800" dirty="0">
              <a:solidFill>
                <a:schemeClr val="tx1"/>
              </a:solidFill>
            </a:endParaRPr>
          </a:p>
        </p:txBody>
      </p:sp>
      <p:sp>
        <p:nvSpPr>
          <p:cNvPr id="28" name="矩形 27">
            <a:extLst>
              <a:ext uri="{FF2B5EF4-FFF2-40B4-BE49-F238E27FC236}">
                <a16:creationId xmlns:a16="http://schemas.microsoft.com/office/drawing/2014/main" id="{7F642F25-8B1A-4E6D-84C2-AA670D61BD51}"/>
              </a:ext>
            </a:extLst>
          </p:cNvPr>
          <p:cNvSpPr/>
          <p:nvPr/>
        </p:nvSpPr>
        <p:spPr>
          <a:xfrm>
            <a:off x="5638800" y="3489638"/>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(some page contents)</a:t>
            </a:r>
            <a:endParaRPr lang="zh-TW" altLang="en-US" sz="1600" dirty="0">
              <a:solidFill>
                <a:schemeClr val="tx1"/>
              </a:solidFill>
            </a:endParaRPr>
          </a:p>
        </p:txBody>
      </p:sp>
      <p:sp>
        <p:nvSpPr>
          <p:cNvPr id="5" name="笑臉 4">
            <a:extLst>
              <a:ext uri="{FF2B5EF4-FFF2-40B4-BE49-F238E27FC236}">
                <a16:creationId xmlns:a16="http://schemas.microsoft.com/office/drawing/2014/main" id="{04B89156-60E1-4A68-940D-C75BA93C0AB4}"/>
              </a:ext>
            </a:extLst>
          </p:cNvPr>
          <p:cNvSpPr/>
          <p:nvPr/>
        </p:nvSpPr>
        <p:spPr>
          <a:xfrm>
            <a:off x="6611880" y="4042180"/>
            <a:ext cx="783177" cy="556413"/>
          </a:xfrm>
          <a:prstGeom prst="smileyFac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6" name="矩形 25">
            <a:extLst>
              <a:ext uri="{FF2B5EF4-FFF2-40B4-BE49-F238E27FC236}">
                <a16:creationId xmlns:a16="http://schemas.microsoft.com/office/drawing/2014/main" id="{3FEF65E7-7FFA-4E18-88BF-006B3FDF8AC4}"/>
              </a:ext>
            </a:extLst>
          </p:cNvPr>
          <p:cNvSpPr/>
          <p:nvPr/>
        </p:nvSpPr>
        <p:spPr>
          <a:xfrm>
            <a:off x="2645516" y="4728569"/>
            <a:ext cx="1585690" cy="461665"/>
          </a:xfrm>
          <a:prstGeom prst="rect">
            <a:avLst/>
          </a:prstGeom>
          <a:solidFill>
            <a:schemeClr val="bg1"/>
          </a:solidFill>
        </p:spPr>
        <p:txBody>
          <a:bodyPr wrap="none">
            <a:spAutoFit/>
          </a:bodyPr>
          <a:lstStyle/>
          <a:p>
            <a:r>
              <a:rPr lang="en-US" altLang="zh-TW" dirty="0"/>
              <a:t>IP: 6.6.6.6</a:t>
            </a:r>
            <a:endParaRPr lang="zh-TW" altLang="en-US" dirty="0"/>
          </a:p>
        </p:txBody>
      </p:sp>
      <p:sp>
        <p:nvSpPr>
          <p:cNvPr id="33" name="矩形 32">
            <a:extLst>
              <a:ext uri="{FF2B5EF4-FFF2-40B4-BE49-F238E27FC236}">
                <a16:creationId xmlns:a16="http://schemas.microsoft.com/office/drawing/2014/main" id="{6DDDCAD4-69FE-48D9-ADD1-901F29A255BD}"/>
              </a:ext>
            </a:extLst>
          </p:cNvPr>
          <p:cNvSpPr/>
          <p:nvPr/>
        </p:nvSpPr>
        <p:spPr>
          <a:xfrm>
            <a:off x="442803" y="5526404"/>
            <a:ext cx="1585690" cy="461665"/>
          </a:xfrm>
          <a:prstGeom prst="rect">
            <a:avLst/>
          </a:prstGeom>
        </p:spPr>
        <p:txBody>
          <a:bodyPr wrap="none">
            <a:spAutoFit/>
          </a:bodyPr>
          <a:lstStyle/>
          <a:p>
            <a:r>
              <a:rPr lang="en-US" altLang="zh-TW" dirty="0"/>
              <a:t>IP: 8.8.8.8</a:t>
            </a:r>
            <a:endParaRPr lang="zh-TW" altLang="en-US" dirty="0"/>
          </a:p>
        </p:txBody>
      </p:sp>
      <p:grpSp>
        <p:nvGrpSpPr>
          <p:cNvPr id="21" name="群組 20">
            <a:extLst>
              <a:ext uri="{FF2B5EF4-FFF2-40B4-BE49-F238E27FC236}">
                <a16:creationId xmlns:a16="http://schemas.microsoft.com/office/drawing/2014/main" id="{73FEA91D-863F-42A3-B328-FC93232ED8DA}"/>
              </a:ext>
            </a:extLst>
          </p:cNvPr>
          <p:cNvGrpSpPr/>
          <p:nvPr/>
        </p:nvGrpSpPr>
        <p:grpSpPr>
          <a:xfrm>
            <a:off x="5645436" y="3390328"/>
            <a:ext cx="1981200" cy="1289049"/>
            <a:chOff x="4760552" y="3396345"/>
            <a:chExt cx="1981200" cy="1289049"/>
          </a:xfrm>
        </p:grpSpPr>
        <p:sp>
          <p:nvSpPr>
            <p:cNvPr id="27" name="矩形 26">
              <a:extLst>
                <a:ext uri="{FF2B5EF4-FFF2-40B4-BE49-F238E27FC236}">
                  <a16:creationId xmlns:a16="http://schemas.microsoft.com/office/drawing/2014/main" id="{52BDA3CA-BC58-4A96-A40A-494CA2B864F4}"/>
                </a:ext>
              </a:extLst>
            </p:cNvPr>
            <p:cNvSpPr/>
            <p:nvPr/>
          </p:nvSpPr>
          <p:spPr>
            <a:xfrm>
              <a:off x="4760552" y="3396345"/>
              <a:ext cx="1981200" cy="44637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Here you are~</a:t>
              </a:r>
            </a:p>
            <a:p>
              <a:pPr algn="ctr"/>
              <a:r>
                <a:rPr lang="en-US" altLang="zh-TW" sz="1600" dirty="0">
                  <a:solidFill>
                    <a:schemeClr val="tx1"/>
                  </a:solidFill>
                </a:rPr>
                <a:t>(some page contents)</a:t>
              </a:r>
              <a:endParaRPr lang="zh-TW" altLang="en-US" sz="1600" dirty="0">
                <a:solidFill>
                  <a:schemeClr val="tx1"/>
                </a:solidFill>
              </a:endParaRPr>
            </a:p>
          </p:txBody>
        </p:sp>
        <p:sp>
          <p:nvSpPr>
            <p:cNvPr id="29" name="矩形 28">
              <a:extLst>
                <a:ext uri="{FF2B5EF4-FFF2-40B4-BE49-F238E27FC236}">
                  <a16:creationId xmlns:a16="http://schemas.microsoft.com/office/drawing/2014/main" id="{4FDE750C-08C5-4D96-BBD9-E03565274218}"/>
                </a:ext>
              </a:extLst>
            </p:cNvPr>
            <p:cNvSpPr/>
            <p:nvPr/>
          </p:nvSpPr>
          <p:spPr>
            <a:xfrm>
              <a:off x="4760552" y="3842720"/>
              <a:ext cx="1981200" cy="421337"/>
            </a:xfrm>
            <a:prstGeom prst="rect">
              <a:avLst/>
            </a:prstGeom>
            <a:solidFill>
              <a:srgbClr val="7EC4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From: 8.8.8.8</a:t>
              </a:r>
              <a:endParaRPr lang="zh-TW" altLang="en-US" sz="1800" dirty="0">
                <a:solidFill>
                  <a:schemeClr val="tx1"/>
                </a:solidFill>
              </a:endParaRPr>
            </a:p>
          </p:txBody>
        </p:sp>
        <p:sp>
          <p:nvSpPr>
            <p:cNvPr id="30" name="矩形 29">
              <a:extLst>
                <a:ext uri="{FF2B5EF4-FFF2-40B4-BE49-F238E27FC236}">
                  <a16:creationId xmlns:a16="http://schemas.microsoft.com/office/drawing/2014/main" id="{217CB72C-8410-4CFE-8F65-ACD9FA8C8CD2}"/>
                </a:ext>
              </a:extLst>
            </p:cNvPr>
            <p:cNvSpPr/>
            <p:nvPr/>
          </p:nvSpPr>
          <p:spPr>
            <a:xfrm>
              <a:off x="4760552" y="4264057"/>
              <a:ext cx="1981200" cy="421337"/>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6.6.6.6</a:t>
              </a:r>
              <a:endParaRPr lang="zh-TW" altLang="en-US" sz="1800" dirty="0">
                <a:solidFill>
                  <a:schemeClr val="tx1"/>
                </a:solidFill>
              </a:endParaRPr>
            </a:p>
          </p:txBody>
        </p:sp>
      </p:grpSp>
      <p:sp>
        <p:nvSpPr>
          <p:cNvPr id="31" name="矩形 30">
            <a:extLst>
              <a:ext uri="{FF2B5EF4-FFF2-40B4-BE49-F238E27FC236}">
                <a16:creationId xmlns:a16="http://schemas.microsoft.com/office/drawing/2014/main" id="{82791260-B41E-44EC-962A-9F95C95F3823}"/>
              </a:ext>
            </a:extLst>
          </p:cNvPr>
          <p:cNvSpPr/>
          <p:nvPr/>
        </p:nvSpPr>
        <p:spPr>
          <a:xfrm>
            <a:off x="5667364" y="4283078"/>
            <a:ext cx="1981200" cy="40809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chemeClr val="tx1"/>
                </a:solidFill>
              </a:rPr>
              <a:t>To: 192.168.87.87</a:t>
            </a:r>
            <a:endParaRPr lang="zh-TW" altLang="en-US" sz="1800" dirty="0">
              <a:solidFill>
                <a:schemeClr val="tx1"/>
              </a:solidFill>
            </a:endParaRPr>
          </a:p>
        </p:txBody>
      </p:sp>
    </p:spTree>
    <p:extLst>
      <p:ext uri="{BB962C8B-B14F-4D97-AF65-F5344CB8AC3E}">
        <p14:creationId xmlns:p14="http://schemas.microsoft.com/office/powerpoint/2010/main" val="190784247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childTnLst>
                                    <p:set>
                                      <p:cBhvr>
                                        <p:cTn id="6" dur="1" fill="hold">
                                          <p:stCondLst>
                                            <p:cond delay="0"/>
                                          </p:stCondLst>
                                        </p:cTn>
                                        <p:tgtEl>
                                          <p:spTgt spid="31"/>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21"/>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5" grpId="0" animBg="1"/>
      <p:bldP spid="31" grpId="1"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4723158-F319-4921-8ADD-F09A84EB96AB}"/>
              </a:ext>
            </a:extLst>
          </p:cNvPr>
          <p:cNvSpPr>
            <a:spLocks noGrp="1"/>
          </p:cNvSpPr>
          <p:nvPr>
            <p:ph type="title"/>
          </p:nvPr>
        </p:nvSpPr>
        <p:spPr/>
        <p:txBody>
          <a:bodyPr/>
          <a:lstStyle/>
          <a:p>
            <a:r>
              <a:rPr lang="en-US" altLang="zh-TW" dirty="0"/>
              <a:t>Connecting to the Internet (7 of 7)</a:t>
            </a:r>
            <a:endParaRPr lang="zh-TW" altLang="en-US" dirty="0"/>
          </a:p>
        </p:txBody>
      </p:sp>
      <p:pic>
        <p:nvPicPr>
          <p:cNvPr id="4" name="Picture 2">
            <a:extLst>
              <a:ext uri="{FF2B5EF4-FFF2-40B4-BE49-F238E27FC236}">
                <a16:creationId xmlns:a16="http://schemas.microsoft.com/office/drawing/2014/main" id="{FA9BF183-A2B4-498C-881F-3533F897B2F8}"/>
              </a:ext>
            </a:extLst>
          </p:cNvPr>
          <p:cNvPicPr>
            <a:picLocks noChangeAspect="1" noChangeArrowheads="1"/>
          </p:cNvPicPr>
          <p:nvPr/>
        </p:nvPicPr>
        <p:blipFill rotWithShape="1">
          <a:blip r:embed="rId3" cstate="print"/>
          <a:srcRect l="36444" t="32140" r="32111" b="9503"/>
          <a:stretch/>
        </p:blipFill>
        <p:spPr bwMode="auto">
          <a:xfrm>
            <a:off x="3484879" y="2783840"/>
            <a:ext cx="2875281" cy="2702560"/>
          </a:xfrm>
          <a:prstGeom prst="rect">
            <a:avLst/>
          </a:prstGeom>
          <a:noFill/>
          <a:ln w="9525">
            <a:noFill/>
            <a:miter lim="800000"/>
            <a:headEnd/>
            <a:tailEnd/>
          </a:ln>
        </p:spPr>
      </p:pic>
      <p:pic>
        <p:nvPicPr>
          <p:cNvPr id="5" name="Picture 2">
            <a:extLst>
              <a:ext uri="{FF2B5EF4-FFF2-40B4-BE49-F238E27FC236}">
                <a16:creationId xmlns:a16="http://schemas.microsoft.com/office/drawing/2014/main" id="{842EEE49-CBA5-4727-AB06-6E72BF7C875A}"/>
              </a:ext>
            </a:extLst>
          </p:cNvPr>
          <p:cNvPicPr>
            <a:picLocks noChangeAspect="1" noChangeArrowheads="1"/>
          </p:cNvPicPr>
          <p:nvPr/>
        </p:nvPicPr>
        <p:blipFill rotWithShape="1">
          <a:blip r:embed="rId3" cstate="print"/>
          <a:srcRect b="74880"/>
          <a:stretch/>
        </p:blipFill>
        <p:spPr bwMode="auto">
          <a:xfrm>
            <a:off x="0" y="1295400"/>
            <a:ext cx="8984240" cy="114299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03015823"/>
      </p:ext>
    </p:extLst>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AC0707E-B2F4-8A79-F715-2A050AE6D227}"/>
              </a:ext>
            </a:extLst>
          </p:cNvPr>
          <p:cNvSpPr>
            <a:spLocks noGrp="1"/>
          </p:cNvSpPr>
          <p:nvPr>
            <p:ph type="title"/>
          </p:nvPr>
        </p:nvSpPr>
        <p:spPr/>
        <p:txBody>
          <a:bodyPr/>
          <a:lstStyle/>
          <a:p>
            <a:r>
              <a:rPr lang="en-US" altLang="zh-TW" dirty="0"/>
              <a:t>FUNNY VIDEO</a:t>
            </a:r>
            <a:endParaRPr lang="zh-TW" altLang="en-US" dirty="0"/>
          </a:p>
        </p:txBody>
      </p:sp>
      <p:sp>
        <p:nvSpPr>
          <p:cNvPr id="3" name="內容版面配置區 2">
            <a:extLst>
              <a:ext uri="{FF2B5EF4-FFF2-40B4-BE49-F238E27FC236}">
                <a16:creationId xmlns:a16="http://schemas.microsoft.com/office/drawing/2014/main" id="{2AF45791-1D13-C65A-2DDF-9DC5C18C2767}"/>
              </a:ext>
            </a:extLst>
          </p:cNvPr>
          <p:cNvSpPr>
            <a:spLocks noGrp="1"/>
          </p:cNvSpPr>
          <p:nvPr>
            <p:ph idx="1"/>
          </p:nvPr>
        </p:nvSpPr>
        <p:spPr/>
        <p:txBody>
          <a:bodyPr/>
          <a:lstStyle/>
          <a:p>
            <a:r>
              <a:rPr lang="en-US" altLang="zh-TW" dirty="0">
                <a:hlinkClick r:id="rId2"/>
              </a:rPr>
              <a:t>https://www.youtube.com/watch?v=D61gg5RsFdA&amp;t=210s</a:t>
            </a:r>
            <a:endParaRPr lang="zh-TW" altLang="en-US" dirty="0"/>
          </a:p>
        </p:txBody>
      </p:sp>
    </p:spTree>
    <p:extLst>
      <p:ext uri="{BB962C8B-B14F-4D97-AF65-F5344CB8AC3E}">
        <p14:creationId xmlns:p14="http://schemas.microsoft.com/office/powerpoint/2010/main" val="3584556502"/>
      </p:ext>
    </p:extLst>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2"/>
          <p:cNvSpPr>
            <a:spLocks noGrp="1"/>
          </p:cNvSpPr>
          <p:nvPr>
            <p:ph type="title"/>
          </p:nvPr>
        </p:nvSpPr>
        <p:spPr/>
        <p:txBody>
          <a:bodyPr>
            <a:normAutofit/>
          </a:bodyPr>
          <a:lstStyle/>
          <a:p>
            <a:r>
              <a:rPr lang="en-US" dirty="0"/>
              <a:t>The World Wide Web (1 of 5)</a:t>
            </a:r>
            <a:endParaRPr lang="en-US" altLang="en-US" dirty="0"/>
          </a:p>
        </p:txBody>
      </p:sp>
      <p:sp>
        <p:nvSpPr>
          <p:cNvPr id="17411" name="Content Placeholder 3"/>
          <p:cNvSpPr>
            <a:spLocks noGrp="1"/>
          </p:cNvSpPr>
          <p:nvPr>
            <p:ph idx="1"/>
          </p:nvPr>
        </p:nvSpPr>
        <p:spPr>
          <a:xfrm>
            <a:off x="228600" y="1143000"/>
            <a:ext cx="8763000" cy="5029200"/>
          </a:xfrm>
        </p:spPr>
        <p:txBody>
          <a:bodyPr/>
          <a:lstStyle/>
          <a:p>
            <a:r>
              <a:rPr lang="en-US" sz="2800" dirty="0"/>
              <a:t>The </a:t>
            </a:r>
            <a:r>
              <a:rPr lang="en-US" sz="2800" b="1" dirty="0">
                <a:solidFill>
                  <a:schemeClr val="accent1"/>
                </a:solidFill>
              </a:rPr>
              <a:t>World Wide Web </a:t>
            </a:r>
            <a:r>
              <a:rPr lang="en-US" sz="2800" dirty="0">
                <a:solidFill>
                  <a:schemeClr val="accent1"/>
                </a:solidFill>
              </a:rPr>
              <a:t>(</a:t>
            </a:r>
            <a:r>
              <a:rPr lang="en-US" sz="2800" b="1" dirty="0">
                <a:solidFill>
                  <a:schemeClr val="accent1"/>
                </a:solidFill>
              </a:rPr>
              <a:t>WWW</a:t>
            </a:r>
            <a:r>
              <a:rPr lang="en-US" sz="2800" dirty="0">
                <a:solidFill>
                  <a:schemeClr val="accent1"/>
                </a:solidFill>
              </a:rPr>
              <a:t>), or web</a:t>
            </a:r>
            <a:r>
              <a:rPr lang="en-US" sz="2800" dirty="0"/>
              <a:t>, consists of a worldwide collection of electronic documents (</a:t>
            </a:r>
            <a:r>
              <a:rPr lang="en-US" sz="2800" b="1" dirty="0"/>
              <a:t>webpages</a:t>
            </a:r>
            <a:r>
              <a:rPr lang="en-US" sz="2800" dirty="0"/>
              <a:t>)</a:t>
            </a:r>
          </a:p>
          <a:p>
            <a:r>
              <a:rPr lang="en-US" sz="2800" dirty="0"/>
              <a:t>A </a:t>
            </a:r>
            <a:r>
              <a:rPr lang="en-US" sz="2800" dirty="0">
                <a:solidFill>
                  <a:schemeClr val="accent1"/>
                </a:solidFill>
              </a:rPr>
              <a:t>website</a:t>
            </a:r>
            <a:r>
              <a:rPr lang="en-US" sz="2800" dirty="0">
                <a:solidFill>
                  <a:srgbClr val="5E8B46"/>
                </a:solidFill>
              </a:rPr>
              <a:t> </a:t>
            </a:r>
            <a:r>
              <a:rPr lang="en-US" sz="2800" dirty="0"/>
              <a:t>is a collection of related </a:t>
            </a:r>
            <a:r>
              <a:rPr lang="en-US" sz="2800" dirty="0">
                <a:solidFill>
                  <a:schemeClr val="accent1"/>
                </a:solidFill>
              </a:rPr>
              <a:t>webpages</a:t>
            </a:r>
            <a:r>
              <a:rPr lang="en-US" sz="2800" dirty="0"/>
              <a:t> and associated items</a:t>
            </a:r>
          </a:p>
          <a:p>
            <a:r>
              <a:rPr lang="en-US" sz="2800" dirty="0"/>
              <a:t>A </a:t>
            </a:r>
            <a:r>
              <a:rPr lang="en-US" sz="2800" dirty="0">
                <a:solidFill>
                  <a:schemeClr val="accent1"/>
                </a:solidFill>
              </a:rPr>
              <a:t>web server</a:t>
            </a:r>
            <a:r>
              <a:rPr lang="en-US" sz="2800" dirty="0"/>
              <a:t> is a computer that delivers requested webpages to your computer or mobile device</a:t>
            </a:r>
          </a:p>
          <a:p>
            <a:r>
              <a:rPr lang="en-US" sz="2800" b="1" dirty="0">
                <a:solidFill>
                  <a:schemeClr val="accent1"/>
                </a:solidFill>
              </a:rPr>
              <a:t>HTML</a:t>
            </a:r>
            <a:r>
              <a:rPr lang="en-US" sz="2800" dirty="0"/>
              <a:t> (Hypertext Markup Language) is a set of symbols that developers use to specify the headings, paragraphs, images, links, and other content elements that a webpage contains</a:t>
            </a:r>
            <a:endParaRPr lang="en-US" sz="2800" b="1" dirty="0"/>
          </a:p>
        </p:txBody>
      </p:sp>
    </p:spTree>
    <p:extLst>
      <p:ext uri="{BB962C8B-B14F-4D97-AF65-F5344CB8AC3E}">
        <p14:creationId xmlns:p14="http://schemas.microsoft.com/office/powerpoint/2010/main" val="3724059716"/>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2"/>
          <p:cNvSpPr>
            <a:spLocks noGrp="1"/>
          </p:cNvSpPr>
          <p:nvPr>
            <p:ph type="title"/>
          </p:nvPr>
        </p:nvSpPr>
        <p:spPr/>
        <p:txBody>
          <a:bodyPr/>
          <a:lstStyle/>
          <a:p>
            <a:r>
              <a:rPr lang="en-US" dirty="0"/>
              <a:t>The World Wide Web (2 of 5)</a:t>
            </a:r>
            <a:endParaRPr lang="en-US" altLang="en-US" dirty="0"/>
          </a:p>
        </p:txBody>
      </p:sp>
      <p:sp>
        <p:nvSpPr>
          <p:cNvPr id="18435" name="Content Placeholder 3"/>
          <p:cNvSpPr>
            <a:spLocks noGrp="1"/>
          </p:cNvSpPr>
          <p:nvPr>
            <p:ph idx="1"/>
          </p:nvPr>
        </p:nvSpPr>
        <p:spPr>
          <a:xfrm>
            <a:off x="228600" y="1295400"/>
            <a:ext cx="8763000" cy="3992366"/>
          </a:xfrm>
        </p:spPr>
        <p:txBody>
          <a:bodyPr/>
          <a:lstStyle/>
          <a:p>
            <a:r>
              <a:rPr lang="en-US" sz="2800" dirty="0"/>
              <a:t>A </a:t>
            </a:r>
            <a:r>
              <a:rPr lang="en-US" sz="2800" dirty="0">
                <a:solidFill>
                  <a:schemeClr val="accent1"/>
                </a:solidFill>
              </a:rPr>
              <a:t>browser</a:t>
            </a:r>
            <a:r>
              <a:rPr lang="en-US" sz="2800" dirty="0">
                <a:solidFill>
                  <a:schemeClr val="accent3">
                    <a:lumMod val="75000"/>
                  </a:schemeClr>
                </a:solidFill>
              </a:rPr>
              <a:t> </a:t>
            </a:r>
            <a:r>
              <a:rPr lang="en-US" sz="2800" dirty="0"/>
              <a:t>is an application that enables users with an Internet connection to access and view webpages on a computer or mobile device</a:t>
            </a:r>
          </a:p>
          <a:p>
            <a:pPr lvl="1"/>
            <a:r>
              <a:rPr lang="en-US" dirty="0"/>
              <a:t>Internet-capable mobile devices such as smartphones use a special type of browser, called a </a:t>
            </a:r>
            <a:r>
              <a:rPr lang="en-US" dirty="0">
                <a:solidFill>
                  <a:schemeClr val="accent1"/>
                </a:solidFill>
              </a:rPr>
              <a:t>mobile browser</a:t>
            </a:r>
          </a:p>
          <a:p>
            <a:r>
              <a:rPr lang="en-US" sz="2800" dirty="0"/>
              <a:t>A </a:t>
            </a:r>
            <a:r>
              <a:rPr lang="en-US" sz="2800" b="1" dirty="0"/>
              <a:t>home page </a:t>
            </a:r>
            <a:r>
              <a:rPr lang="en-US" sz="2800" dirty="0"/>
              <a:t>is the first page that a website displays</a:t>
            </a:r>
          </a:p>
          <a:p>
            <a:r>
              <a:rPr lang="en-US" sz="2800" dirty="0"/>
              <a:t>Current browsers typically support </a:t>
            </a:r>
            <a:r>
              <a:rPr lang="en-US" sz="2800" b="1" dirty="0"/>
              <a:t>tabbed browsing</a:t>
            </a:r>
            <a:endParaRPr lang="en-US" altLang="en-US" sz="2600" dirty="0"/>
          </a:p>
        </p:txBody>
      </p:sp>
    </p:spTree>
    <p:extLst>
      <p:ext uri="{BB962C8B-B14F-4D97-AF65-F5344CB8AC3E}">
        <p14:creationId xmlns:p14="http://schemas.microsoft.com/office/powerpoint/2010/main" val="1741721282"/>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Content Placeholder 3"/>
          <p:cNvSpPr>
            <a:spLocks noGrp="1"/>
          </p:cNvSpPr>
          <p:nvPr>
            <p:ph sz="quarter" idx="11"/>
          </p:nvPr>
        </p:nvSpPr>
        <p:spPr>
          <a:xfrm>
            <a:off x="228600" y="0"/>
            <a:ext cx="8587599" cy="831273"/>
          </a:xfrm>
        </p:spPr>
        <p:txBody>
          <a:bodyPr/>
          <a:lstStyle/>
          <a:p>
            <a:r>
              <a:rPr lang="en-US" sz="2800" dirty="0"/>
              <a:t>A webpage has a unique address, called a </a:t>
            </a:r>
            <a:r>
              <a:rPr lang="en-US" sz="2800" b="1" dirty="0">
                <a:solidFill>
                  <a:schemeClr val="accent1"/>
                </a:solidFill>
              </a:rPr>
              <a:t>web address</a:t>
            </a:r>
            <a:r>
              <a:rPr lang="en-US" sz="2800" dirty="0">
                <a:solidFill>
                  <a:schemeClr val="accent1"/>
                </a:solidFill>
              </a:rPr>
              <a:t> or </a:t>
            </a:r>
            <a:r>
              <a:rPr lang="en-US" sz="2800" b="1" dirty="0">
                <a:solidFill>
                  <a:schemeClr val="accent1"/>
                </a:solidFill>
              </a:rPr>
              <a:t>URL</a:t>
            </a:r>
            <a:r>
              <a:rPr lang="en-US" sz="2800" dirty="0"/>
              <a:t> (Uniform Resource Locator)</a:t>
            </a:r>
            <a:endParaRPr lang="en-US" altLang="en-US" sz="2800" dirty="0"/>
          </a:p>
        </p:txBody>
      </p:sp>
      <p:pic>
        <p:nvPicPr>
          <p:cNvPr id="7" name="Picture 2" descr="&quot;A screenshot shows the Interior National Park Service home page with the Discover History page opened. The address bar is zoomed out and the parts of the IP address are labeled as follows:&#10;http://: Protocol;&#10;www.: host name;&#10;nps.gov/: domain name;&#10;history/: path;&#10;preserve-places.htm: webpage name.&#10;A note on the screenshot reads: webpage that is displayed after web address is entered.&quot;&#10;"/>
          <p:cNvPicPr>
            <a:picLocks noGrp="1" noChangeAspect="1" noChangeArrowheads="1"/>
          </p:cNvPicPr>
          <p:nvPr>
            <p:ph type="pic" sz="quarter" idx="10"/>
          </p:nvPr>
        </p:nvPicPr>
        <p:blipFill>
          <a:blip r:embed="rId3">
            <a:extLst>
              <a:ext uri="{28A0092B-C50C-407E-A947-70E740481C1C}">
                <a14:useLocalDpi xmlns:a14="http://schemas.microsoft.com/office/drawing/2010/main" val="0"/>
              </a:ext>
            </a:extLst>
          </a:blip>
          <a:stretch>
            <a:fillRect/>
          </a:stretch>
        </p:blipFill>
        <p:spPr bwMode="auto">
          <a:xfrm>
            <a:off x="1752600" y="838200"/>
            <a:ext cx="5535591" cy="41599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ontent Placeholder 1"/>
          <p:cNvSpPr>
            <a:spLocks noGrp="1"/>
          </p:cNvSpPr>
          <p:nvPr>
            <p:ph type="body" sz="half" idx="2"/>
          </p:nvPr>
        </p:nvSpPr>
        <p:spPr>
          <a:xfrm>
            <a:off x="352425" y="4876800"/>
            <a:ext cx="8534400" cy="1322479"/>
          </a:xfrm>
        </p:spPr>
        <p:txBody>
          <a:bodyPr/>
          <a:lstStyle/>
          <a:p>
            <a:r>
              <a:rPr lang="en-US" sz="2000" b="1" dirty="0"/>
              <a:t>Figure 2-8 </a:t>
            </a:r>
            <a:r>
              <a:rPr lang="en-US" sz="2000" dirty="0"/>
              <a:t>After entering http://www.nps.gov/history/preserve-places.htm in the address bar and then pressing the ENTER key or clicking the Search, Go, or similar button in a browser, the U.S. Department of the Interior National Park Service (NPS) home page shown here is displayed. </a:t>
            </a:r>
          </a:p>
        </p:txBody>
      </p:sp>
    </p:spTree>
    <p:extLst>
      <p:ext uri="{BB962C8B-B14F-4D97-AF65-F5344CB8AC3E}">
        <p14:creationId xmlns:p14="http://schemas.microsoft.com/office/powerpoint/2010/main" val="2622670795"/>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a16="http://schemas.microsoft.com/office/drawing/2014/main" id="{BD786DB7-D1ED-43F3-A4FA-E7917C86713E}"/>
              </a:ext>
            </a:extLst>
          </p:cNvPr>
          <p:cNvSpPr>
            <a:spLocks noGrp="1"/>
          </p:cNvSpPr>
          <p:nvPr>
            <p:ph sz="quarter" idx="11"/>
          </p:nvPr>
        </p:nvSpPr>
        <p:spPr>
          <a:xfrm>
            <a:off x="519168" y="685800"/>
            <a:ext cx="8032637" cy="5486400"/>
          </a:xfrm>
        </p:spPr>
        <p:txBody>
          <a:bodyPr/>
          <a:lstStyle/>
          <a:p>
            <a:r>
              <a:rPr lang="en-US" altLang="zh-TW" sz="2400" dirty="0"/>
              <a:t>Protocol</a:t>
            </a:r>
          </a:p>
          <a:p>
            <a:pPr lvl="1"/>
            <a:r>
              <a:rPr lang="en-US" altLang="zh-TW" sz="2000" dirty="0"/>
              <a:t>https ( http / ftp / </a:t>
            </a:r>
            <a:r>
              <a:rPr lang="en-US" altLang="zh-TW" sz="2000" dirty="0" err="1"/>
              <a:t>ftps</a:t>
            </a:r>
            <a:r>
              <a:rPr lang="en-US" altLang="zh-TW" sz="2000"/>
              <a:t> … </a:t>
            </a:r>
            <a:r>
              <a:rPr lang="en-US" altLang="zh-TW" sz="2000" dirty="0"/>
              <a:t>)</a:t>
            </a:r>
          </a:p>
          <a:p>
            <a:r>
              <a:rPr lang="en-US" altLang="zh-TW" sz="2400" dirty="0"/>
              <a:t>Hostname</a:t>
            </a:r>
          </a:p>
          <a:p>
            <a:pPr lvl="1"/>
            <a:r>
              <a:rPr lang="en-US" altLang="zh-TW" sz="2000" dirty="0"/>
              <a:t>www.example.com</a:t>
            </a:r>
          </a:p>
          <a:p>
            <a:r>
              <a:rPr lang="en-US" altLang="zh-TW" sz="2400" dirty="0"/>
              <a:t>Port Number</a:t>
            </a:r>
          </a:p>
          <a:p>
            <a:pPr lvl="1"/>
            <a:r>
              <a:rPr lang="en-US" altLang="zh-TW" sz="2000" dirty="0"/>
              <a:t>:8080 ( default: 80 for http, 443 for https )</a:t>
            </a:r>
          </a:p>
          <a:p>
            <a:r>
              <a:rPr lang="en-US" altLang="zh-TW" sz="2400" dirty="0"/>
              <a:t>Path</a:t>
            </a:r>
          </a:p>
          <a:p>
            <a:pPr lvl="1"/>
            <a:r>
              <a:rPr lang="en-US" altLang="zh-TW" sz="2000" dirty="0"/>
              <a:t>/folder/page.html</a:t>
            </a:r>
          </a:p>
          <a:p>
            <a:r>
              <a:rPr lang="en-US" altLang="zh-TW" sz="2400" dirty="0"/>
              <a:t>Query </a:t>
            </a:r>
            <a:r>
              <a:rPr lang="en-US" altLang="zh-TW" sz="2400" dirty="0" err="1"/>
              <a:t>Pramaters</a:t>
            </a:r>
            <a:endParaRPr lang="en-US" altLang="zh-TW" sz="2400" dirty="0"/>
          </a:p>
          <a:p>
            <a:pPr lvl="1"/>
            <a:r>
              <a:rPr lang="en-US" altLang="zh-TW" sz="2000" dirty="0"/>
              <a:t>?id=123&amp;name=John</a:t>
            </a:r>
          </a:p>
          <a:p>
            <a:r>
              <a:rPr lang="en-US" altLang="zh-TW" sz="2400" dirty="0"/>
              <a:t>Fragment Identifier</a:t>
            </a:r>
          </a:p>
          <a:p>
            <a:pPr lvl="1"/>
            <a:r>
              <a:rPr lang="en-US" altLang="zh-TW" sz="2000" dirty="0"/>
              <a:t>#section2</a:t>
            </a:r>
            <a:endParaRPr lang="zh-TW" altLang="en-US" sz="2000" dirty="0"/>
          </a:p>
        </p:txBody>
      </p:sp>
      <p:sp>
        <p:nvSpPr>
          <p:cNvPr id="7" name="矩形 6">
            <a:extLst>
              <a:ext uri="{FF2B5EF4-FFF2-40B4-BE49-F238E27FC236}">
                <a16:creationId xmlns:a16="http://schemas.microsoft.com/office/drawing/2014/main" id="{13BE76D9-FB08-4D55-B98F-A1D4D6611180}"/>
              </a:ext>
            </a:extLst>
          </p:cNvPr>
          <p:cNvSpPr/>
          <p:nvPr/>
        </p:nvSpPr>
        <p:spPr>
          <a:xfrm>
            <a:off x="0" y="152400"/>
            <a:ext cx="9144000" cy="400110"/>
          </a:xfrm>
          <a:prstGeom prst="rect">
            <a:avLst/>
          </a:prstGeom>
        </p:spPr>
        <p:txBody>
          <a:bodyPr wrap="square">
            <a:spAutoFit/>
          </a:bodyPr>
          <a:lstStyle/>
          <a:p>
            <a:pPr algn="ctr"/>
            <a:r>
              <a:rPr lang="zh-TW" altLang="en-US" sz="2000" dirty="0"/>
              <a:t>https://www.example.com:8080/folder/page.html?id=123&amp;name=John#section2</a:t>
            </a:r>
          </a:p>
        </p:txBody>
      </p:sp>
    </p:spTree>
    <p:extLst>
      <p:ext uri="{BB962C8B-B14F-4D97-AF65-F5344CB8AC3E}">
        <p14:creationId xmlns:p14="http://schemas.microsoft.com/office/powerpoint/2010/main" val="1228217264"/>
      </p:ext>
    </p:extLst>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The World Wide Web (3 of 5)</a:t>
            </a:r>
            <a:endParaRPr lang="zh-TW" altLang="en-US" dirty="0"/>
          </a:p>
        </p:txBody>
      </p:sp>
      <p:pic>
        <p:nvPicPr>
          <p:cNvPr id="4" name="Picture 2" descr="An illustration shows two screenshots of the CDC website that compare the computer and mobile version of the website. The computer version shows a wider screen with the captions of the browser in a bigger font; followed by social media links; and links for other pages at the top. The mobile version shows a narrow screen with all the graphics and designs in portrait view. &#10;"/>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468419" y="1143000"/>
            <a:ext cx="6075381"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3"/>
          <p:cNvSpPr txBox="1">
            <a:spLocks/>
          </p:cNvSpPr>
          <p:nvPr/>
        </p:nvSpPr>
        <p:spPr>
          <a:xfrm>
            <a:off x="519169" y="5257800"/>
            <a:ext cx="8032638" cy="914400"/>
          </a:xfrm>
          <a:prstGeom prst="rect">
            <a:avLst/>
          </a:prstGeom>
        </p:spPr>
        <p:txBody>
          <a:bodyPr/>
          <a:lstStyle>
            <a:lvl1pPr marL="457200" indent="-457200" algn="l" rtl="0" eaLnBrk="1" fontAlgn="base" hangingPunct="1">
              <a:spcBef>
                <a:spcPct val="20000"/>
              </a:spcBef>
              <a:spcAft>
                <a:spcPct val="0"/>
              </a:spcAft>
              <a:buClr>
                <a:srgbClr val="8A288F"/>
              </a:buClr>
              <a:buFont typeface="Arial" charset="0"/>
              <a:buChar char="•"/>
              <a:defRPr sz="2800" kern="1200">
                <a:solidFill>
                  <a:schemeClr val="tx1"/>
                </a:solidFill>
                <a:latin typeface="Arial" pitchFamily="34" charset="0"/>
                <a:ea typeface="Verdana" pitchFamily="34" charset="0"/>
                <a:cs typeface="Arial" pitchFamily="34" charset="0"/>
              </a:defRPr>
            </a:lvl1pPr>
            <a:lvl2pPr marL="914400" indent="-45720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371600" indent="-457200" algn="l" rtl="0" eaLnBrk="1" fontAlgn="base" hangingPunct="1">
              <a:spcBef>
                <a:spcPct val="20000"/>
              </a:spcBef>
              <a:spcAft>
                <a:spcPct val="0"/>
              </a:spcAft>
              <a:buClr>
                <a:srgbClr val="8A288F"/>
              </a:buClr>
              <a:buFont typeface="Wingdings" pitchFamily="2" charset="2"/>
              <a:buChar char="§"/>
              <a:defRPr sz="2000" kern="1200">
                <a:solidFill>
                  <a:schemeClr val="tx1"/>
                </a:solidFill>
                <a:latin typeface="Arial" pitchFamily="34" charset="0"/>
                <a:ea typeface="Verdana" pitchFamily="34" charset="0"/>
                <a:cs typeface="Arial" pitchFamily="34" charset="0"/>
              </a:defRPr>
            </a:lvl3pPr>
            <a:lvl4pPr marL="1828800" indent="-4572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286000" indent="-4572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b="1" dirty="0"/>
              <a:t>Figure 2-7 </a:t>
            </a:r>
            <a:r>
              <a:rPr lang="en-US" sz="1800" dirty="0"/>
              <a:t>Many websites, such as the Centers for Disease Control and Prevention shown here, provide a mobile version that is designed specifically for display on  a mobile browser.</a:t>
            </a:r>
          </a:p>
        </p:txBody>
      </p:sp>
    </p:spTree>
    <p:extLst>
      <p:ext uri="{BB962C8B-B14F-4D97-AF65-F5344CB8AC3E}">
        <p14:creationId xmlns:p14="http://schemas.microsoft.com/office/powerpoint/2010/main" val="2308777444"/>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Content Placeholder 3"/>
          <p:cNvSpPr>
            <a:spLocks noGrp="1"/>
          </p:cNvSpPr>
          <p:nvPr>
            <p:ph sz="quarter" idx="11"/>
          </p:nvPr>
        </p:nvSpPr>
        <p:spPr>
          <a:xfrm>
            <a:off x="457200" y="152400"/>
            <a:ext cx="8305800" cy="1600200"/>
          </a:xfrm>
        </p:spPr>
        <p:txBody>
          <a:bodyPr/>
          <a:lstStyle/>
          <a:p>
            <a:r>
              <a:rPr lang="en-US" sz="2400" dirty="0"/>
              <a:t>A web app is an application stored on a web server that you access through a browser</a:t>
            </a:r>
          </a:p>
          <a:p>
            <a:pPr lvl="1"/>
            <a:r>
              <a:rPr lang="en-US" sz="2000" dirty="0"/>
              <a:t>Web apps usually store users’ data and information on their hosts’ servers</a:t>
            </a:r>
            <a:endParaRPr lang="en-US" sz="2400" dirty="0"/>
          </a:p>
        </p:txBody>
      </p:sp>
      <p:pic>
        <p:nvPicPr>
          <p:cNvPr id="7" name="Picture 2" descr="An illustration shows the OneDrive app displayed in various devices as follows: web app opened on a Smart TV screen and on a laptop browser window; and a mobile app opened on a tablet and a smartphone screen.&#10;"/>
          <p:cNvPicPr>
            <a:picLocks noGrp="1" noChangeAspect="1" noChangeArrowheads="1"/>
          </p:cNvPicPr>
          <p:nvPr>
            <p:ph type="pic" sz="quarter" idx="10"/>
          </p:nvPr>
        </p:nvPicPr>
        <p:blipFill rotWithShape="1">
          <a:blip r:embed="rId3">
            <a:extLst>
              <a:ext uri="{28A0092B-C50C-407E-A947-70E740481C1C}">
                <a14:useLocalDpi xmlns:a14="http://schemas.microsoft.com/office/drawing/2010/main" val="0"/>
              </a:ext>
            </a:extLst>
          </a:blip>
          <a:srcRect l="3009" t="1672"/>
          <a:stretch/>
        </p:blipFill>
        <p:spPr bwMode="auto">
          <a:xfrm>
            <a:off x="381000" y="1676400"/>
            <a:ext cx="8260846" cy="3746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ontent Placeholder 1"/>
          <p:cNvSpPr>
            <a:spLocks noGrp="1"/>
          </p:cNvSpPr>
          <p:nvPr>
            <p:ph type="body" sz="half" idx="2"/>
          </p:nvPr>
        </p:nvSpPr>
        <p:spPr>
          <a:xfrm>
            <a:off x="519169" y="5416556"/>
            <a:ext cx="8032638" cy="804862"/>
          </a:xfrm>
        </p:spPr>
        <p:txBody>
          <a:bodyPr/>
          <a:lstStyle/>
          <a:p>
            <a:r>
              <a:rPr lang="en-US" sz="2000" b="1" dirty="0"/>
              <a:t>Figure 2-9 </a:t>
            </a:r>
            <a:r>
              <a:rPr lang="en-US" sz="2000" dirty="0"/>
              <a:t>Web and mobile apps often work together, enabling you to access your content from a variety of computers and devices. </a:t>
            </a:r>
          </a:p>
        </p:txBody>
      </p:sp>
    </p:spTree>
    <p:extLst>
      <p:ext uri="{BB962C8B-B14F-4D97-AF65-F5344CB8AC3E}">
        <p14:creationId xmlns:p14="http://schemas.microsoft.com/office/powerpoint/2010/main" val="458645625"/>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2"/>
          <p:cNvSpPr>
            <a:spLocks noGrp="1"/>
          </p:cNvSpPr>
          <p:nvPr>
            <p:ph type="title"/>
          </p:nvPr>
        </p:nvSpPr>
        <p:spPr/>
        <p:txBody>
          <a:bodyPr>
            <a:normAutofit/>
          </a:bodyPr>
          <a:lstStyle/>
          <a:p>
            <a:r>
              <a:rPr lang="en-US" dirty="0"/>
              <a:t>Types of Websites (1 of 4)</a:t>
            </a:r>
            <a:endParaRPr lang="en-US" altLang="en-US" dirty="0"/>
          </a:p>
        </p:txBody>
      </p:sp>
      <p:sp>
        <p:nvSpPr>
          <p:cNvPr id="22531" name="Content Placeholder 3"/>
          <p:cNvSpPr>
            <a:spLocks noGrp="1"/>
          </p:cNvSpPr>
          <p:nvPr>
            <p:ph idx="1"/>
          </p:nvPr>
        </p:nvSpPr>
        <p:spPr>
          <a:xfrm>
            <a:off x="228600" y="1295400"/>
            <a:ext cx="8763000" cy="3810000"/>
          </a:xfrm>
        </p:spPr>
        <p:txBody>
          <a:bodyPr/>
          <a:lstStyle/>
          <a:p>
            <a:r>
              <a:rPr lang="en-US" sz="2800" b="1" dirty="0">
                <a:solidFill>
                  <a:schemeClr val="accent1"/>
                </a:solidFill>
              </a:rPr>
              <a:t>Search engine</a:t>
            </a:r>
            <a:r>
              <a:rPr lang="zh-TW" altLang="en-US" dirty="0"/>
              <a:t>：</a:t>
            </a:r>
            <a:r>
              <a:rPr lang="en-US" sz="2800" dirty="0"/>
              <a:t>is software that finds websites, webpages, images, videos, news, maps, and other information related to a specific topic</a:t>
            </a:r>
          </a:p>
          <a:p>
            <a:endParaRPr lang="en-US" sz="2800" dirty="0"/>
          </a:p>
          <a:p>
            <a:r>
              <a:rPr lang="en-US" b="1" dirty="0"/>
              <a:t>S</a:t>
            </a:r>
            <a:r>
              <a:rPr lang="en-US" sz="2800" b="1" dirty="0"/>
              <a:t>ubject directory</a:t>
            </a:r>
            <a:r>
              <a:rPr lang="zh-TW" altLang="en-US" sz="2800" b="1" dirty="0"/>
              <a:t>：</a:t>
            </a:r>
            <a:r>
              <a:rPr lang="en-US" sz="2800" dirty="0"/>
              <a:t>classifies webpages in an organized set of categories, such as sports or shopping, and related subcategories</a:t>
            </a:r>
          </a:p>
        </p:txBody>
      </p:sp>
    </p:spTree>
    <p:extLst>
      <p:ext uri="{BB962C8B-B14F-4D97-AF65-F5344CB8AC3E}">
        <p14:creationId xmlns:p14="http://schemas.microsoft.com/office/powerpoint/2010/main" val="3905636348"/>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8BDB3C0-0560-47D4-8B73-010C93F2ACC3}"/>
              </a:ext>
            </a:extLst>
          </p:cNvPr>
          <p:cNvSpPr>
            <a:spLocks noGrp="1"/>
          </p:cNvSpPr>
          <p:nvPr>
            <p:ph type="title"/>
          </p:nvPr>
        </p:nvSpPr>
        <p:spPr/>
        <p:txBody>
          <a:bodyPr/>
          <a:lstStyle/>
          <a:p>
            <a:r>
              <a:rPr lang="en-US" altLang="zh-TW" dirty="0"/>
              <a:t>The Internet (2 of 3)</a:t>
            </a:r>
            <a:endParaRPr lang="zh-TW" altLang="en-US" dirty="0"/>
          </a:p>
        </p:txBody>
      </p:sp>
      <p:pic>
        <p:nvPicPr>
          <p:cNvPr id="4" name="線上媒體 3" title="History of the Internet">
            <a:hlinkClick r:id="" action="ppaction://media"/>
            <a:extLst>
              <a:ext uri="{FF2B5EF4-FFF2-40B4-BE49-F238E27FC236}">
                <a16:creationId xmlns:a16="http://schemas.microsoft.com/office/drawing/2014/main" id="{DD7D3089-55A2-487D-8414-E3D8E6C68DF1}"/>
              </a:ext>
            </a:extLst>
          </p:cNvPr>
          <p:cNvPicPr>
            <a:picLocks noRot="1" noChangeAspect="1"/>
          </p:cNvPicPr>
          <p:nvPr>
            <a:videoFile r:link="rId1"/>
          </p:nvPr>
        </p:nvPicPr>
        <p:blipFill>
          <a:blip r:embed="rId3"/>
          <a:stretch>
            <a:fillRect/>
          </a:stretch>
        </p:blipFill>
        <p:spPr>
          <a:xfrm>
            <a:off x="0" y="1104900"/>
            <a:ext cx="9144000" cy="5143500"/>
          </a:xfrm>
          <a:prstGeom prst="rect">
            <a:avLst/>
          </a:prstGeom>
        </p:spPr>
      </p:pic>
    </p:spTree>
    <p:extLst>
      <p:ext uri="{BB962C8B-B14F-4D97-AF65-F5344CB8AC3E}">
        <p14:creationId xmlns:p14="http://schemas.microsoft.com/office/powerpoint/2010/main" val="4070215265"/>
      </p:ext>
    </p:extLst>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Types of Websites (1 of 4)</a:t>
            </a:r>
            <a:endParaRPr lang="zh-TW" altLang="en-US" dirty="0"/>
          </a:p>
        </p:txBody>
      </p:sp>
      <p:pic>
        <p:nvPicPr>
          <p:cNvPr id="4" name="Picture 4" descr="「subject directory」的圖片搜尋結果"/>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52800" y="1219200"/>
            <a:ext cx="5376700" cy="4989577"/>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838200" y="1780572"/>
            <a:ext cx="2339102" cy="461665"/>
          </a:xfrm>
          <a:prstGeom prst="rect">
            <a:avLst/>
          </a:prstGeom>
        </p:spPr>
        <p:txBody>
          <a:bodyPr wrap="none">
            <a:spAutoFit/>
          </a:bodyPr>
          <a:lstStyle/>
          <a:p>
            <a:r>
              <a:rPr lang="en-US" altLang="zh-TW" b="1" dirty="0"/>
              <a:t>search engine</a:t>
            </a:r>
            <a:r>
              <a:rPr lang="en-US" altLang="zh-TW" dirty="0"/>
              <a:t> </a:t>
            </a:r>
            <a:endParaRPr lang="zh-TW" altLang="en-US" dirty="0"/>
          </a:p>
        </p:txBody>
      </p:sp>
      <p:sp>
        <p:nvSpPr>
          <p:cNvPr id="6" name="矩形 5"/>
          <p:cNvSpPr/>
          <p:nvPr/>
        </p:nvSpPr>
        <p:spPr>
          <a:xfrm>
            <a:off x="480588" y="3810000"/>
            <a:ext cx="2749471" cy="461665"/>
          </a:xfrm>
          <a:prstGeom prst="rect">
            <a:avLst/>
          </a:prstGeom>
        </p:spPr>
        <p:txBody>
          <a:bodyPr wrap="none">
            <a:spAutoFit/>
          </a:bodyPr>
          <a:lstStyle/>
          <a:p>
            <a:r>
              <a:rPr lang="en-US" altLang="zh-TW" b="1" dirty="0"/>
              <a:t>subject directory </a:t>
            </a:r>
            <a:endParaRPr lang="zh-TW" altLang="en-US" dirty="0"/>
          </a:p>
        </p:txBody>
      </p:sp>
    </p:spTree>
    <p:extLst>
      <p:ext uri="{BB962C8B-B14F-4D97-AF65-F5344CB8AC3E}">
        <p14:creationId xmlns:p14="http://schemas.microsoft.com/office/powerpoint/2010/main" val="3484121757"/>
      </p:ext>
    </p:extLst>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Types of Websites (2 of 4)</a:t>
            </a:r>
            <a:endParaRPr lang="zh-TW" altLang="en-US" dirty="0"/>
          </a:p>
        </p:txBody>
      </p:sp>
      <p:graphicFrame>
        <p:nvGraphicFramePr>
          <p:cNvPr id="4" name="Table 5"/>
          <p:cNvGraphicFramePr>
            <a:graphicFrameLocks noGrp="1"/>
          </p:cNvGraphicFramePr>
          <p:nvPr>
            <p:extLst>
              <p:ext uri="{D42A27DB-BD31-4B8C-83A1-F6EECF244321}">
                <p14:modId xmlns:p14="http://schemas.microsoft.com/office/powerpoint/2010/main" val="1528588571"/>
              </p:ext>
            </p:extLst>
          </p:nvPr>
        </p:nvGraphicFramePr>
        <p:xfrm>
          <a:off x="457200" y="1219200"/>
          <a:ext cx="8362951" cy="4953000"/>
        </p:xfrm>
        <a:graphic>
          <a:graphicData uri="http://schemas.openxmlformats.org/drawingml/2006/table">
            <a:tbl>
              <a:tblPr firstRow="1" bandRow="1">
                <a:tableStyleId>{5940675A-B579-460E-94D1-54222C63F5DA}</a:tableStyleId>
              </a:tblPr>
              <a:tblGrid>
                <a:gridCol w="1568052">
                  <a:extLst>
                    <a:ext uri="{9D8B030D-6E8A-4147-A177-3AD203B41FA5}">
                      <a16:colId xmlns:a16="http://schemas.microsoft.com/office/drawing/2014/main" val="20000"/>
                    </a:ext>
                  </a:extLst>
                </a:gridCol>
                <a:gridCol w="2398500">
                  <a:extLst>
                    <a:ext uri="{9D8B030D-6E8A-4147-A177-3AD203B41FA5}">
                      <a16:colId xmlns:a16="http://schemas.microsoft.com/office/drawing/2014/main" val="20001"/>
                    </a:ext>
                  </a:extLst>
                </a:gridCol>
                <a:gridCol w="1434521">
                  <a:extLst>
                    <a:ext uri="{9D8B030D-6E8A-4147-A177-3AD203B41FA5}">
                      <a16:colId xmlns:a16="http://schemas.microsoft.com/office/drawing/2014/main" val="20002"/>
                    </a:ext>
                  </a:extLst>
                </a:gridCol>
                <a:gridCol w="2961878">
                  <a:extLst>
                    <a:ext uri="{9D8B030D-6E8A-4147-A177-3AD203B41FA5}">
                      <a16:colId xmlns:a16="http://schemas.microsoft.com/office/drawing/2014/main" val="20003"/>
                    </a:ext>
                  </a:extLst>
                </a:gridCol>
              </a:tblGrid>
              <a:tr h="551824">
                <a:tc>
                  <a:txBody>
                    <a:bodyPr/>
                    <a:lstStyle/>
                    <a:p>
                      <a:r>
                        <a:rPr lang="en-US" sz="1400" b="1" dirty="0">
                          <a:solidFill>
                            <a:schemeClr val="bg1"/>
                          </a:solidFill>
                          <a:latin typeface="Arial" pitchFamily="34" charset="0"/>
                          <a:cs typeface="Arial" pitchFamily="34" charset="0"/>
                        </a:rPr>
                        <a:t>Operator</a:t>
                      </a:r>
                    </a:p>
                  </a:txBody>
                  <a:tcPr anchor="ctr">
                    <a:solidFill>
                      <a:srgbClr val="8A288F"/>
                    </a:solidFill>
                  </a:tcPr>
                </a:tc>
                <a:tc>
                  <a:txBody>
                    <a:bodyPr/>
                    <a:lstStyle/>
                    <a:p>
                      <a:r>
                        <a:rPr lang="en-US" sz="1400" b="1" dirty="0">
                          <a:solidFill>
                            <a:schemeClr val="bg1"/>
                          </a:solidFill>
                          <a:latin typeface="Arial" pitchFamily="34" charset="0"/>
                          <a:cs typeface="Arial" pitchFamily="34" charset="0"/>
                        </a:rPr>
                        <a:t>Description </a:t>
                      </a:r>
                    </a:p>
                  </a:txBody>
                  <a:tcPr anchor="ctr">
                    <a:solidFill>
                      <a:srgbClr val="8A288F"/>
                    </a:solidFill>
                  </a:tcPr>
                </a:tc>
                <a:tc>
                  <a:txBody>
                    <a:bodyPr/>
                    <a:lstStyle/>
                    <a:p>
                      <a:r>
                        <a:rPr lang="en-US" sz="1400" b="1" dirty="0">
                          <a:solidFill>
                            <a:schemeClr val="bg1"/>
                          </a:solidFill>
                          <a:latin typeface="Arial" pitchFamily="34" charset="0"/>
                          <a:cs typeface="Arial" pitchFamily="34" charset="0"/>
                        </a:rPr>
                        <a:t>Examples </a:t>
                      </a:r>
                    </a:p>
                  </a:txBody>
                  <a:tcPr anchor="ctr">
                    <a:solidFill>
                      <a:srgbClr val="8A288F"/>
                    </a:solidFill>
                  </a:tcPr>
                </a:tc>
                <a:tc>
                  <a:txBody>
                    <a:bodyPr/>
                    <a:lstStyle/>
                    <a:p>
                      <a:r>
                        <a:rPr lang="en-US" sz="1400" b="1" dirty="0">
                          <a:solidFill>
                            <a:schemeClr val="bg1"/>
                          </a:solidFill>
                          <a:latin typeface="Arial" pitchFamily="34" charset="0"/>
                          <a:cs typeface="Arial" pitchFamily="34" charset="0"/>
                        </a:rPr>
                        <a:t>Explanation </a:t>
                      </a:r>
                    </a:p>
                  </a:txBody>
                  <a:tcPr anchor="ctr">
                    <a:solidFill>
                      <a:srgbClr val="8A288F"/>
                    </a:solidFill>
                  </a:tcPr>
                </a:tc>
                <a:extLst>
                  <a:ext uri="{0D108BD9-81ED-4DB2-BD59-A6C34878D82A}">
                    <a16:rowId xmlns:a16="http://schemas.microsoft.com/office/drawing/2014/main" val="10000"/>
                  </a:ext>
                </a:extLst>
              </a:tr>
              <a:tr h="958618">
                <a:tc>
                  <a:txBody>
                    <a:bodyPr/>
                    <a:lstStyle/>
                    <a:p>
                      <a:r>
                        <a:rPr lang="en-US" sz="1400" dirty="0">
                          <a:latin typeface="Arial" pitchFamily="34" charset="0"/>
                          <a:cs typeface="Arial" pitchFamily="34" charset="0"/>
                        </a:rPr>
                        <a:t>Space or + </a:t>
                      </a:r>
                    </a:p>
                  </a:txBody>
                  <a:tcPr anchor="ctr"/>
                </a:tc>
                <a:tc>
                  <a:txBody>
                    <a:bodyPr/>
                    <a:lstStyle/>
                    <a:p>
                      <a:r>
                        <a:rPr lang="en-US" sz="1400" dirty="0">
                          <a:latin typeface="Arial" pitchFamily="34" charset="0"/>
                          <a:cs typeface="Arial" pitchFamily="34" charset="0"/>
                        </a:rPr>
                        <a:t>Display search results that include specific words. </a:t>
                      </a:r>
                    </a:p>
                  </a:txBody>
                  <a:tcPr anchor="ctr"/>
                </a:tc>
                <a:tc>
                  <a:txBody>
                    <a:bodyPr/>
                    <a:lstStyle/>
                    <a:p>
                      <a:r>
                        <a:rPr lang="en-US" sz="1400" dirty="0">
                          <a:latin typeface="Arial" pitchFamily="34" charset="0"/>
                          <a:cs typeface="Arial" pitchFamily="34" charset="0"/>
                        </a:rPr>
                        <a:t>art + music art music </a:t>
                      </a:r>
                    </a:p>
                  </a:txBody>
                  <a:tcPr anchor="ctr"/>
                </a:tc>
                <a:tc>
                  <a:txBody>
                    <a:bodyPr/>
                    <a:lstStyle/>
                    <a:p>
                      <a:r>
                        <a:rPr lang="en-US" sz="1400" dirty="0">
                          <a:latin typeface="Arial" pitchFamily="34" charset="0"/>
                          <a:cs typeface="Arial" pitchFamily="34" charset="0"/>
                        </a:rPr>
                        <a:t>Results have both words, art and music, in any order</a:t>
                      </a:r>
                    </a:p>
                  </a:txBody>
                  <a:tcPr anchor="ctr"/>
                </a:tc>
                <a:extLst>
                  <a:ext uri="{0D108BD9-81ED-4DB2-BD59-A6C34878D82A}">
                    <a16:rowId xmlns:a16="http://schemas.microsoft.com/office/drawing/2014/main" val="10001"/>
                  </a:ext>
                </a:extLst>
              </a:tr>
              <a:tr h="1924748">
                <a:tc>
                  <a:txBody>
                    <a:bodyPr/>
                    <a:lstStyle/>
                    <a:p>
                      <a:r>
                        <a:rPr lang="en-US" sz="1400" dirty="0">
                          <a:latin typeface="Arial" pitchFamily="34" charset="0"/>
                          <a:cs typeface="Arial" pitchFamily="34" charset="0"/>
                        </a:rPr>
                        <a:t>OR</a:t>
                      </a:r>
                    </a:p>
                  </a:txBody>
                  <a:tcPr anchor="ctr"/>
                </a:tc>
                <a:tc>
                  <a:txBody>
                    <a:bodyPr/>
                    <a:lstStyle/>
                    <a:p>
                      <a:r>
                        <a:rPr lang="en-US" sz="1400" dirty="0">
                          <a:latin typeface="Arial" pitchFamily="34" charset="0"/>
                          <a:cs typeface="Arial" pitchFamily="34" charset="0"/>
                        </a:rPr>
                        <a:t>Display search results that include at</a:t>
                      </a:r>
                      <a:r>
                        <a:rPr lang="en-US" sz="1400" baseline="0" dirty="0">
                          <a:latin typeface="Arial" pitchFamily="34" charset="0"/>
                          <a:cs typeface="Arial" pitchFamily="34" charset="0"/>
                        </a:rPr>
                        <a:t> least </a:t>
                      </a:r>
                      <a:r>
                        <a:rPr lang="en-US" sz="1400" dirty="0">
                          <a:latin typeface="Arial" pitchFamily="34" charset="0"/>
                          <a:cs typeface="Arial" pitchFamily="34" charset="0"/>
                        </a:rPr>
                        <a:t>one word from a list. </a:t>
                      </a:r>
                    </a:p>
                  </a:txBody>
                  <a:tcPr anchor="ctr"/>
                </a:tc>
                <a:tc>
                  <a:txBody>
                    <a:bodyPr/>
                    <a:lstStyle/>
                    <a:p>
                      <a:r>
                        <a:rPr lang="en-US" sz="1400" dirty="0">
                          <a:latin typeface="Arial" pitchFamily="34" charset="0"/>
                          <a:cs typeface="Arial" pitchFamily="34" charset="0"/>
                        </a:rPr>
                        <a:t>dog OR puppy </a:t>
                      </a:r>
                    </a:p>
                    <a:p>
                      <a:endParaRPr lang="en-US" sz="1400" dirty="0">
                        <a:latin typeface="Arial" pitchFamily="34" charset="0"/>
                        <a:cs typeface="Arial" pitchFamily="34" charset="0"/>
                      </a:endParaRPr>
                    </a:p>
                    <a:p>
                      <a:r>
                        <a:rPr lang="en-US" sz="1400" dirty="0">
                          <a:latin typeface="Arial" pitchFamily="34" charset="0"/>
                          <a:cs typeface="Arial" pitchFamily="34" charset="0"/>
                        </a:rPr>
                        <a:t>dog OR puppy OR canine </a:t>
                      </a:r>
                    </a:p>
                  </a:txBody>
                  <a:tcPr anchor="ctr"/>
                </a:tc>
                <a:tc>
                  <a:txBody>
                    <a:bodyPr/>
                    <a:lstStyle/>
                    <a:p>
                      <a:r>
                        <a:rPr lang="en-US" sz="1400" dirty="0">
                          <a:latin typeface="Arial" pitchFamily="34" charset="0"/>
                          <a:cs typeface="Arial" pitchFamily="34" charset="0"/>
                        </a:rPr>
                        <a:t>Results have either the word, dog, or the word, Puppy. Results have the word, dog, or the word, puppy, or the word, canine.</a:t>
                      </a:r>
                    </a:p>
                  </a:txBody>
                  <a:tcPr anchor="ctr"/>
                </a:tc>
                <a:extLst>
                  <a:ext uri="{0D108BD9-81ED-4DB2-BD59-A6C34878D82A}">
                    <a16:rowId xmlns:a16="http://schemas.microsoft.com/office/drawing/2014/main" val="10002"/>
                  </a:ext>
                </a:extLst>
              </a:tr>
              <a:tr h="1517810">
                <a:tc>
                  <a:txBody>
                    <a:bodyPr/>
                    <a:lstStyle/>
                    <a:p>
                      <a:r>
                        <a:rPr lang="en-US" sz="1400" dirty="0">
                          <a:latin typeface="Arial" pitchFamily="34" charset="0"/>
                          <a:cs typeface="Arial" pitchFamily="34" charset="0"/>
                        </a:rPr>
                        <a:t>*</a:t>
                      </a:r>
                    </a:p>
                  </a:txBody>
                  <a:tcPr anchor="ctr"/>
                </a:tc>
                <a:tc>
                  <a:txBody>
                    <a:bodyPr/>
                    <a:lstStyle/>
                    <a:p>
                      <a:r>
                        <a:rPr lang="en-US" sz="1400" dirty="0">
                          <a:latin typeface="Arial" pitchFamily="34" charset="0"/>
                          <a:cs typeface="Arial" pitchFamily="34" charset="0"/>
                        </a:rPr>
                        <a:t>Substitute characters in place of the asterisk. </a:t>
                      </a:r>
                    </a:p>
                  </a:txBody>
                  <a:tcPr anchor="ctr"/>
                </a:tc>
                <a:tc>
                  <a:txBody>
                    <a:bodyPr/>
                    <a:lstStyle/>
                    <a:p>
                      <a:r>
                        <a:rPr lang="en-US" sz="1400" dirty="0">
                          <a:latin typeface="Arial" pitchFamily="34" charset="0"/>
                          <a:cs typeface="Arial" pitchFamily="34" charset="0"/>
                        </a:rPr>
                        <a:t>writer* </a:t>
                      </a:r>
                    </a:p>
                  </a:txBody>
                  <a:tcPr anchor="ctr"/>
                </a:tc>
                <a:tc>
                  <a:txBody>
                    <a:bodyPr/>
                    <a:lstStyle/>
                    <a:p>
                      <a:r>
                        <a:rPr lang="en-US" sz="1400" dirty="0">
                          <a:latin typeface="Arial" pitchFamily="34" charset="0"/>
                          <a:cs typeface="Arial" pitchFamily="34" charset="0"/>
                        </a:rPr>
                        <a:t>Results include any word that begins with the text, writer (e.g., writer, writers, writer's) </a:t>
                      </a: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06824670"/>
      </p:ext>
    </p:extLst>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Types of Websites (2 of 4) </a:t>
            </a:r>
            <a:endParaRPr lang="zh-TW" altLang="en-US" dirty="0"/>
          </a:p>
        </p:txBody>
      </p:sp>
      <p:graphicFrame>
        <p:nvGraphicFramePr>
          <p:cNvPr id="4" name="Table 2"/>
          <p:cNvGraphicFramePr>
            <a:graphicFrameLocks noGrp="1"/>
          </p:cNvGraphicFramePr>
          <p:nvPr>
            <p:extLst>
              <p:ext uri="{D42A27DB-BD31-4B8C-83A1-F6EECF244321}">
                <p14:modId xmlns:p14="http://schemas.microsoft.com/office/powerpoint/2010/main" val="2603693490"/>
              </p:ext>
            </p:extLst>
          </p:nvPr>
        </p:nvGraphicFramePr>
        <p:xfrm>
          <a:off x="304800" y="1371599"/>
          <a:ext cx="8610603" cy="3385526"/>
        </p:xfrm>
        <a:graphic>
          <a:graphicData uri="http://schemas.openxmlformats.org/drawingml/2006/table">
            <a:tbl>
              <a:tblPr firstRow="1" bandRow="1">
                <a:tableStyleId>{5940675A-B579-460E-94D1-54222C63F5DA}</a:tableStyleId>
              </a:tblPr>
              <a:tblGrid>
                <a:gridCol w="1659876">
                  <a:extLst>
                    <a:ext uri="{9D8B030D-6E8A-4147-A177-3AD203B41FA5}">
                      <a16:colId xmlns:a16="http://schemas.microsoft.com/office/drawing/2014/main" val="20000"/>
                    </a:ext>
                  </a:extLst>
                </a:gridCol>
                <a:gridCol w="1659876">
                  <a:extLst>
                    <a:ext uri="{9D8B030D-6E8A-4147-A177-3AD203B41FA5}">
                      <a16:colId xmlns:a16="http://schemas.microsoft.com/office/drawing/2014/main" val="20001"/>
                    </a:ext>
                  </a:extLst>
                </a:gridCol>
                <a:gridCol w="1659876">
                  <a:extLst>
                    <a:ext uri="{9D8B030D-6E8A-4147-A177-3AD203B41FA5}">
                      <a16:colId xmlns:a16="http://schemas.microsoft.com/office/drawing/2014/main" val="20002"/>
                    </a:ext>
                  </a:extLst>
                </a:gridCol>
                <a:gridCol w="3630975">
                  <a:extLst>
                    <a:ext uri="{9D8B030D-6E8A-4147-A177-3AD203B41FA5}">
                      <a16:colId xmlns:a16="http://schemas.microsoft.com/office/drawing/2014/main" val="20003"/>
                    </a:ext>
                  </a:extLst>
                </a:gridCol>
              </a:tblGrid>
              <a:tr h="555378">
                <a:tc>
                  <a:txBody>
                    <a:bodyPr/>
                    <a:lstStyle/>
                    <a:p>
                      <a:pPr marL="0" algn="l" defTabSz="914400" rtl="0" eaLnBrk="1" latinLnBrk="0" hangingPunct="1"/>
                      <a:r>
                        <a:rPr lang="en-US" sz="1400" b="1" kern="1200" dirty="0">
                          <a:solidFill>
                            <a:schemeClr val="bg1"/>
                          </a:solidFill>
                          <a:latin typeface="Arial" pitchFamily="34" charset="0"/>
                          <a:ea typeface="+mn-ea"/>
                          <a:cs typeface="Arial" pitchFamily="34" charset="0"/>
                        </a:rPr>
                        <a:t>Operator</a:t>
                      </a:r>
                    </a:p>
                  </a:txBody>
                  <a:tcPr anchor="ctr">
                    <a:solidFill>
                      <a:srgbClr val="8A288F"/>
                    </a:solidFill>
                  </a:tcPr>
                </a:tc>
                <a:tc>
                  <a:txBody>
                    <a:bodyPr/>
                    <a:lstStyle/>
                    <a:p>
                      <a:pPr marL="0" algn="l" defTabSz="914400" rtl="0" eaLnBrk="1" latinLnBrk="0" hangingPunct="1"/>
                      <a:r>
                        <a:rPr lang="en-US" sz="1400" b="1" kern="1200" dirty="0">
                          <a:solidFill>
                            <a:schemeClr val="bg1"/>
                          </a:solidFill>
                          <a:latin typeface="Arial" pitchFamily="34" charset="0"/>
                          <a:ea typeface="+mn-ea"/>
                          <a:cs typeface="Arial" pitchFamily="34" charset="0"/>
                        </a:rPr>
                        <a:t>Description </a:t>
                      </a:r>
                    </a:p>
                  </a:txBody>
                  <a:tcPr anchor="ctr">
                    <a:solidFill>
                      <a:srgbClr val="8A288F"/>
                    </a:solidFill>
                  </a:tcPr>
                </a:tc>
                <a:tc>
                  <a:txBody>
                    <a:bodyPr/>
                    <a:lstStyle/>
                    <a:p>
                      <a:pPr marL="0" algn="l" defTabSz="914400" rtl="0" eaLnBrk="1" latinLnBrk="0" hangingPunct="1"/>
                      <a:r>
                        <a:rPr lang="en-US" sz="1400" b="1" kern="1200" dirty="0">
                          <a:solidFill>
                            <a:schemeClr val="bg1"/>
                          </a:solidFill>
                          <a:latin typeface="Arial" pitchFamily="34" charset="0"/>
                          <a:ea typeface="+mn-ea"/>
                          <a:cs typeface="Arial" pitchFamily="34" charset="0"/>
                        </a:rPr>
                        <a:t>Examples </a:t>
                      </a:r>
                    </a:p>
                  </a:txBody>
                  <a:tcPr anchor="ctr">
                    <a:solidFill>
                      <a:srgbClr val="8A288F"/>
                    </a:solidFill>
                  </a:tcPr>
                </a:tc>
                <a:tc>
                  <a:txBody>
                    <a:bodyPr/>
                    <a:lstStyle/>
                    <a:p>
                      <a:pPr marL="0" algn="l" defTabSz="914400" rtl="0" eaLnBrk="1" latinLnBrk="0" hangingPunct="1"/>
                      <a:r>
                        <a:rPr lang="en-US" sz="1400" b="1" kern="1200" dirty="0">
                          <a:solidFill>
                            <a:schemeClr val="bg1"/>
                          </a:solidFill>
                          <a:latin typeface="Arial" pitchFamily="34" charset="0"/>
                          <a:ea typeface="+mn-ea"/>
                          <a:cs typeface="Arial" pitchFamily="34" charset="0"/>
                        </a:rPr>
                        <a:t>Explanation </a:t>
                      </a:r>
                    </a:p>
                  </a:txBody>
                  <a:tcPr anchor="ctr">
                    <a:solidFill>
                      <a:srgbClr val="8A288F"/>
                    </a:solidFill>
                  </a:tcPr>
                </a:tc>
                <a:extLst>
                  <a:ext uri="{0D108BD9-81ED-4DB2-BD59-A6C34878D82A}">
                    <a16:rowId xmlns:a16="http://schemas.microsoft.com/office/drawing/2014/main" val="10000"/>
                  </a:ext>
                </a:extLst>
              </a:tr>
              <a:tr h="1415074">
                <a:tc>
                  <a:txBody>
                    <a:bodyPr/>
                    <a:lstStyle/>
                    <a:p>
                      <a:r>
                        <a:rPr lang="en-US" sz="1400" dirty="0">
                          <a:latin typeface="Arial" pitchFamily="34" charset="0"/>
                          <a:cs typeface="Arial" pitchFamily="34" charset="0"/>
                        </a:rPr>
                        <a:t>_</a:t>
                      </a:r>
                    </a:p>
                  </a:txBody>
                  <a:tcPr anchor="ctr"/>
                </a:tc>
                <a:tc>
                  <a:txBody>
                    <a:bodyPr/>
                    <a:lstStyle/>
                    <a:p>
                      <a:r>
                        <a:rPr lang="en-US" sz="1400" dirty="0">
                          <a:latin typeface="Arial" pitchFamily="34" charset="0"/>
                          <a:cs typeface="Arial" pitchFamily="34" charset="0"/>
                        </a:rPr>
                        <a:t>Exclude a word from search results.</a:t>
                      </a:r>
                    </a:p>
                  </a:txBody>
                  <a:tcPr anchor="ctr"/>
                </a:tc>
                <a:tc>
                  <a:txBody>
                    <a:bodyPr/>
                    <a:lstStyle/>
                    <a:p>
                      <a:r>
                        <a:rPr lang="en-US" sz="1400" dirty="0">
                          <a:latin typeface="Arial" pitchFamily="34" charset="0"/>
                          <a:cs typeface="Arial" pitchFamily="34" charset="0"/>
                        </a:rPr>
                        <a:t>automobile-convertible </a:t>
                      </a:r>
                    </a:p>
                  </a:txBody>
                  <a:tcPr anchor="ctr"/>
                </a:tc>
                <a:tc>
                  <a:txBody>
                    <a:bodyPr/>
                    <a:lstStyle/>
                    <a:p>
                      <a:r>
                        <a:rPr lang="en-US" sz="1400" dirty="0">
                          <a:latin typeface="Arial" pitchFamily="34" charset="0"/>
                          <a:cs typeface="Arial" pitchFamily="34" charset="0"/>
                        </a:rPr>
                        <a:t>Results include the word, automobile, but do not include the word, convertible. </a:t>
                      </a:r>
                    </a:p>
                  </a:txBody>
                  <a:tcPr anchor="ctr"/>
                </a:tc>
                <a:extLst>
                  <a:ext uri="{0D108BD9-81ED-4DB2-BD59-A6C34878D82A}">
                    <a16:rowId xmlns:a16="http://schemas.microsoft.com/office/drawing/2014/main" val="10001"/>
                  </a:ext>
                </a:extLst>
              </a:tr>
              <a:tr h="1415074">
                <a:tc>
                  <a:txBody>
                    <a:bodyPr/>
                    <a:lstStyle/>
                    <a:p>
                      <a:r>
                        <a:rPr lang="en-US" sz="1400" dirty="0">
                          <a:latin typeface="Arial" pitchFamily="34" charset="0"/>
                          <a:cs typeface="Arial" pitchFamily="34" charset="0"/>
                        </a:rPr>
                        <a:t>“ ”</a:t>
                      </a:r>
                    </a:p>
                  </a:txBody>
                  <a:tcPr anchor="ctr"/>
                </a:tc>
                <a:tc>
                  <a:txBody>
                    <a:bodyPr/>
                    <a:lstStyle/>
                    <a:p>
                      <a:r>
                        <a:rPr lang="en-US" sz="1400" dirty="0">
                          <a:latin typeface="Arial" pitchFamily="34" charset="0"/>
                          <a:cs typeface="Arial" pitchFamily="34" charset="0"/>
                        </a:rPr>
                        <a:t>Search for an exact phrase in a certain order. </a:t>
                      </a:r>
                    </a:p>
                  </a:txBody>
                  <a:tcPr anchor="ctr"/>
                </a:tc>
                <a:tc>
                  <a:txBody>
                    <a:bodyPr/>
                    <a:lstStyle/>
                    <a:p>
                      <a:r>
                        <a:rPr lang="en-US" sz="1400" dirty="0">
                          <a:latin typeface="Arial" pitchFamily="34" charset="0"/>
                          <a:cs typeface="Arial" pitchFamily="34" charset="0"/>
                        </a:rPr>
                        <a:t>"19th century literature" </a:t>
                      </a:r>
                    </a:p>
                  </a:txBody>
                  <a:tcPr anchor="ctr"/>
                </a:tc>
                <a:tc>
                  <a:txBody>
                    <a:bodyPr/>
                    <a:lstStyle/>
                    <a:p>
                      <a:r>
                        <a:rPr lang="en-US" sz="1400" dirty="0">
                          <a:latin typeface="Arial" pitchFamily="34" charset="0"/>
                          <a:cs typeface="Arial" pitchFamily="34" charset="0"/>
                        </a:rPr>
                        <a:t>Results include the exact phrase, 19th century literature. </a:t>
                      </a:r>
                    </a:p>
                  </a:txBody>
                  <a:tcPr anchor="ctr"/>
                </a:tc>
                <a:extLst>
                  <a:ext uri="{0D108BD9-81ED-4DB2-BD59-A6C34878D82A}">
                    <a16:rowId xmlns:a16="http://schemas.microsoft.com/office/drawing/2014/main" val="10002"/>
                  </a:ext>
                </a:extLst>
              </a:tr>
            </a:tbl>
          </a:graphicData>
        </a:graphic>
      </p:graphicFrame>
      <p:sp>
        <p:nvSpPr>
          <p:cNvPr id="3" name="文字方塊 2">
            <a:extLst>
              <a:ext uri="{FF2B5EF4-FFF2-40B4-BE49-F238E27FC236}">
                <a16:creationId xmlns:a16="http://schemas.microsoft.com/office/drawing/2014/main" id="{D5821B10-6299-41D1-8A8D-FCE2DF0F1D69}"/>
              </a:ext>
            </a:extLst>
          </p:cNvPr>
          <p:cNvSpPr txBox="1"/>
          <p:nvPr/>
        </p:nvSpPr>
        <p:spPr>
          <a:xfrm>
            <a:off x="304800" y="5105400"/>
            <a:ext cx="1592103" cy="830997"/>
          </a:xfrm>
          <a:prstGeom prst="rect">
            <a:avLst/>
          </a:prstGeom>
          <a:noFill/>
        </p:spPr>
        <p:txBody>
          <a:bodyPr wrap="none" rtlCol="0">
            <a:spAutoFit/>
          </a:bodyPr>
          <a:lstStyle/>
          <a:p>
            <a:pPr marL="342900" indent="-342900">
              <a:buFont typeface="Arial" panose="020B0604020202020204" pitchFamily="34" charset="0"/>
              <a:buChar char="•"/>
            </a:pPr>
            <a:r>
              <a:rPr lang="en-US" altLang="zh-TW" dirty="0"/>
              <a:t>site:</a:t>
            </a:r>
          </a:p>
          <a:p>
            <a:pPr marL="342900" indent="-342900">
              <a:buFont typeface="Arial" panose="020B0604020202020204" pitchFamily="34" charset="0"/>
              <a:buChar char="•"/>
            </a:pPr>
            <a:r>
              <a:rPr lang="en-US" altLang="zh-TW" dirty="0"/>
              <a:t>filetype:</a:t>
            </a:r>
            <a:endParaRPr lang="zh-TW" altLang="en-US" dirty="0"/>
          </a:p>
        </p:txBody>
      </p:sp>
      <p:sp>
        <p:nvSpPr>
          <p:cNvPr id="5" name="文字方塊 4">
            <a:extLst>
              <a:ext uri="{FF2B5EF4-FFF2-40B4-BE49-F238E27FC236}">
                <a16:creationId xmlns:a16="http://schemas.microsoft.com/office/drawing/2014/main" id="{4D320589-133F-4A73-B0C1-7469D5CF00EF}"/>
              </a:ext>
            </a:extLst>
          </p:cNvPr>
          <p:cNvSpPr txBox="1"/>
          <p:nvPr/>
        </p:nvSpPr>
        <p:spPr>
          <a:xfrm>
            <a:off x="4648200" y="5105399"/>
            <a:ext cx="1351652" cy="830997"/>
          </a:xfrm>
          <a:prstGeom prst="rect">
            <a:avLst/>
          </a:prstGeom>
          <a:noFill/>
        </p:spPr>
        <p:txBody>
          <a:bodyPr wrap="none" rtlCol="0">
            <a:spAutoFit/>
          </a:bodyPr>
          <a:lstStyle/>
          <a:p>
            <a:pPr marL="342900" indent="-342900">
              <a:buFont typeface="Arial" panose="020B0604020202020204" pitchFamily="34" charset="0"/>
              <a:buChar char="•"/>
            </a:pPr>
            <a:r>
              <a:rPr lang="en-US" altLang="zh-TW" dirty="0" err="1"/>
              <a:t>inurl</a:t>
            </a:r>
            <a:r>
              <a:rPr lang="en-US" altLang="zh-TW" dirty="0"/>
              <a:t>:</a:t>
            </a:r>
          </a:p>
          <a:p>
            <a:pPr marL="342900" indent="-342900">
              <a:buFont typeface="Arial" panose="020B0604020202020204" pitchFamily="34" charset="0"/>
              <a:buChar char="•"/>
            </a:pPr>
            <a:r>
              <a:rPr lang="en-US" altLang="zh-TW" dirty="0"/>
              <a:t>intext:</a:t>
            </a:r>
            <a:endParaRPr lang="zh-TW" altLang="en-US" dirty="0"/>
          </a:p>
        </p:txBody>
      </p:sp>
    </p:spTree>
    <p:extLst>
      <p:ext uri="{BB962C8B-B14F-4D97-AF65-F5344CB8AC3E}">
        <p14:creationId xmlns:p14="http://schemas.microsoft.com/office/powerpoint/2010/main" val="3133945254"/>
      </p:ext>
    </p:extLst>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Types of Websites (3 of 4)</a:t>
            </a:r>
          </a:p>
        </p:txBody>
      </p:sp>
      <p:sp>
        <p:nvSpPr>
          <p:cNvPr id="4" name="Content Placeholder 3"/>
          <p:cNvSpPr>
            <a:spLocks noGrp="1"/>
          </p:cNvSpPr>
          <p:nvPr>
            <p:ph idx="1"/>
          </p:nvPr>
        </p:nvSpPr>
        <p:spPr>
          <a:xfrm>
            <a:off x="228600" y="1295400"/>
            <a:ext cx="8686800" cy="4876799"/>
          </a:xfrm>
        </p:spPr>
        <p:txBody>
          <a:bodyPr/>
          <a:lstStyle/>
          <a:p>
            <a:r>
              <a:rPr lang="en-US" sz="2800" dirty="0"/>
              <a:t>There are several types of websites</a:t>
            </a:r>
          </a:p>
          <a:p>
            <a:pPr lvl="1"/>
            <a:r>
              <a:rPr lang="en-US" dirty="0"/>
              <a:t>Informational and research</a:t>
            </a:r>
          </a:p>
          <a:p>
            <a:pPr lvl="1"/>
            <a:r>
              <a:rPr lang="en-US" altLang="zh-TW" dirty="0"/>
              <a:t>Online social network, </a:t>
            </a:r>
            <a:r>
              <a:rPr lang="en-US" dirty="0"/>
              <a:t>Media sharing</a:t>
            </a:r>
          </a:p>
          <a:p>
            <a:pPr lvl="1"/>
            <a:r>
              <a:rPr lang="en-US" dirty="0"/>
              <a:t>Bookmarking</a:t>
            </a:r>
          </a:p>
          <a:p>
            <a:pPr lvl="1"/>
            <a:r>
              <a:rPr lang="en-US" dirty="0"/>
              <a:t>Wiki and Collaboration</a:t>
            </a:r>
          </a:p>
          <a:p>
            <a:pPr lvl="1"/>
            <a:r>
              <a:rPr lang="en-US" altLang="zh-TW" dirty="0"/>
              <a:t>Business, governmental, and organizational</a:t>
            </a:r>
          </a:p>
          <a:p>
            <a:pPr lvl="1"/>
            <a:r>
              <a:rPr lang="en-US" altLang="zh-TW" dirty="0"/>
              <a:t>Content aggregation</a:t>
            </a:r>
          </a:p>
          <a:p>
            <a:pPr lvl="1"/>
            <a:r>
              <a:rPr lang="en-US" altLang="zh-TW" dirty="0"/>
              <a:t>Mapping</a:t>
            </a:r>
          </a:p>
          <a:p>
            <a:pPr lvl="1"/>
            <a:r>
              <a:rPr lang="en-US" altLang="zh-TW" dirty="0"/>
              <a:t>Retail and auctions</a:t>
            </a:r>
          </a:p>
          <a:p>
            <a:pPr lvl="1"/>
            <a:r>
              <a:rPr lang="en-US" altLang="zh-TW" dirty="0"/>
              <a:t>Banking and Finance</a:t>
            </a:r>
          </a:p>
          <a:p>
            <a:pPr lvl="1"/>
            <a:r>
              <a:rPr lang="en-US" altLang="zh-TW" dirty="0"/>
              <a:t>Portals</a:t>
            </a:r>
          </a:p>
          <a:p>
            <a:pPr lvl="1"/>
            <a:endParaRPr lang="en-US" altLang="zh-TW" dirty="0"/>
          </a:p>
          <a:p>
            <a:pPr lvl="1"/>
            <a:endParaRPr lang="en-US" altLang="zh-TW" dirty="0"/>
          </a:p>
          <a:p>
            <a:pPr lvl="1"/>
            <a:endParaRPr lang="en-US" altLang="zh-TW" dirty="0"/>
          </a:p>
          <a:p>
            <a:pPr lvl="1"/>
            <a:endParaRPr lang="en-US" altLang="zh-TW" dirty="0"/>
          </a:p>
          <a:p>
            <a:pPr lvl="1"/>
            <a:endParaRPr lang="en-US" dirty="0"/>
          </a:p>
        </p:txBody>
      </p:sp>
    </p:spTree>
    <p:extLst>
      <p:ext uri="{BB962C8B-B14F-4D97-AF65-F5344CB8AC3E}">
        <p14:creationId xmlns:p14="http://schemas.microsoft.com/office/powerpoint/2010/main" val="936303877"/>
      </p:ext>
    </p:extLst>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04801" y="152400"/>
            <a:ext cx="4038601" cy="461665"/>
          </a:xfrm>
          <a:prstGeom prst="rect">
            <a:avLst/>
          </a:prstGeom>
        </p:spPr>
        <p:txBody>
          <a:bodyPr wrap="square">
            <a:spAutoFit/>
          </a:bodyPr>
          <a:lstStyle/>
          <a:p>
            <a:pPr lvl="1"/>
            <a:r>
              <a:rPr lang="zh-TW" altLang="en-US" dirty="0"/>
              <a:t>● </a:t>
            </a:r>
            <a:r>
              <a:rPr lang="en-US" altLang="zh-TW" dirty="0"/>
              <a:t>Weather Forecasts </a:t>
            </a:r>
          </a:p>
        </p:txBody>
      </p:sp>
      <p:pic>
        <p:nvPicPr>
          <p:cNvPr id="4" name="Picture 2"/>
          <p:cNvPicPr>
            <a:picLocks noChangeAspect="1" noChangeArrowheads="1"/>
          </p:cNvPicPr>
          <p:nvPr/>
        </p:nvPicPr>
        <p:blipFill rotWithShape="1">
          <a:blip r:embed="rId3" cstate="print"/>
          <a:srcRect t="7396"/>
          <a:stretch/>
        </p:blipFill>
        <p:spPr bwMode="auto">
          <a:xfrm>
            <a:off x="0" y="992832"/>
            <a:ext cx="9132277" cy="4798368"/>
          </a:xfrm>
          <a:prstGeom prst="rect">
            <a:avLst/>
          </a:prstGeom>
          <a:noFill/>
          <a:ln w="9525">
            <a:noFill/>
            <a:miter lim="800000"/>
            <a:headEnd/>
            <a:tailEnd/>
          </a:ln>
        </p:spPr>
      </p:pic>
    </p:spTree>
    <p:extLst>
      <p:ext uri="{BB962C8B-B14F-4D97-AF65-F5344CB8AC3E}">
        <p14:creationId xmlns:p14="http://schemas.microsoft.com/office/powerpoint/2010/main" val="2732848679"/>
      </p:ext>
    </p:extLst>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ChangeAspect="1" noChangeArrowheads="1"/>
          </p:cNvPicPr>
          <p:nvPr/>
        </p:nvPicPr>
        <p:blipFill rotWithShape="1">
          <a:blip r:embed="rId3" cstate="print"/>
          <a:srcRect t="7407"/>
          <a:stretch/>
        </p:blipFill>
        <p:spPr bwMode="auto">
          <a:xfrm>
            <a:off x="0" y="685800"/>
            <a:ext cx="9079213" cy="5221147"/>
          </a:xfrm>
          <a:prstGeom prst="rect">
            <a:avLst/>
          </a:prstGeom>
          <a:noFill/>
          <a:ln w="9525">
            <a:noFill/>
            <a:miter lim="800000"/>
            <a:headEnd/>
            <a:tailEnd/>
          </a:ln>
        </p:spPr>
      </p:pic>
      <p:sp>
        <p:nvSpPr>
          <p:cNvPr id="8" name="矩形 7"/>
          <p:cNvSpPr/>
          <p:nvPr/>
        </p:nvSpPr>
        <p:spPr>
          <a:xfrm>
            <a:off x="-304801" y="152400"/>
            <a:ext cx="5105401" cy="461665"/>
          </a:xfrm>
          <a:prstGeom prst="rect">
            <a:avLst/>
          </a:prstGeom>
        </p:spPr>
        <p:txBody>
          <a:bodyPr wrap="square">
            <a:spAutoFit/>
          </a:bodyPr>
          <a:lstStyle/>
          <a:p>
            <a:pPr lvl="1"/>
            <a:r>
              <a:rPr lang="zh-TW" altLang="en-US" dirty="0"/>
              <a:t>● </a:t>
            </a:r>
            <a:r>
              <a:rPr lang="en-US" altLang="zh-TW" dirty="0"/>
              <a:t>Informational and research</a:t>
            </a:r>
          </a:p>
        </p:txBody>
      </p:sp>
      <p:sp>
        <p:nvSpPr>
          <p:cNvPr id="9" name="文字方塊 8"/>
          <p:cNvSpPr txBox="1"/>
          <p:nvPr/>
        </p:nvSpPr>
        <p:spPr>
          <a:xfrm>
            <a:off x="76200" y="5410200"/>
            <a:ext cx="2888932" cy="461665"/>
          </a:xfrm>
          <a:prstGeom prst="rect">
            <a:avLst/>
          </a:prstGeom>
          <a:noFill/>
        </p:spPr>
        <p:txBody>
          <a:bodyPr wrap="none" rtlCol="0">
            <a:spAutoFit/>
          </a:bodyPr>
          <a:lstStyle/>
          <a:p>
            <a:r>
              <a:rPr lang="en-US" altLang="zh-TW" dirty="0"/>
              <a:t>MD: Medical Doctor</a:t>
            </a:r>
          </a:p>
        </p:txBody>
      </p:sp>
    </p:spTree>
    <p:extLst>
      <p:ext uri="{BB962C8B-B14F-4D97-AF65-F5344CB8AC3E}">
        <p14:creationId xmlns:p14="http://schemas.microsoft.com/office/powerpoint/2010/main" val="715437838"/>
      </p:ext>
    </p:extLst>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Grp="1" noChangeAspect="1" noChangeArrowheads="1"/>
          </p:cNvPicPr>
          <p:nvPr>
            <p:ph type="pic" sz="quarter" idx="10"/>
          </p:nvPr>
        </p:nvPicPr>
        <p:blipFill rotWithShape="1">
          <a:blip r:embed="rId3" cstate="print"/>
          <a:srcRect l="383" t="1704" b="4294"/>
          <a:stretch/>
        </p:blipFill>
        <p:spPr bwMode="auto">
          <a:xfrm>
            <a:off x="13503" y="1020143"/>
            <a:ext cx="9130497" cy="4618657"/>
          </a:xfrm>
          <a:prstGeom prst="rect">
            <a:avLst/>
          </a:prstGeom>
          <a:noFill/>
          <a:ln w="9525">
            <a:noFill/>
            <a:miter lim="800000"/>
            <a:headEnd/>
            <a:tailEnd/>
          </a:ln>
        </p:spPr>
      </p:pic>
      <p:sp>
        <p:nvSpPr>
          <p:cNvPr id="10" name="矩形 9"/>
          <p:cNvSpPr/>
          <p:nvPr/>
        </p:nvSpPr>
        <p:spPr>
          <a:xfrm>
            <a:off x="-304800" y="76200"/>
            <a:ext cx="4038601" cy="461665"/>
          </a:xfrm>
          <a:prstGeom prst="rect">
            <a:avLst/>
          </a:prstGeom>
        </p:spPr>
        <p:txBody>
          <a:bodyPr wrap="square">
            <a:spAutoFit/>
          </a:bodyPr>
          <a:lstStyle/>
          <a:p>
            <a:pPr lvl="1"/>
            <a:r>
              <a:rPr lang="zh-TW" altLang="en-US" dirty="0"/>
              <a:t>● </a:t>
            </a:r>
            <a:r>
              <a:rPr lang="en-US" altLang="zh-TW" dirty="0"/>
              <a:t>Online social network</a:t>
            </a:r>
          </a:p>
        </p:txBody>
      </p:sp>
    </p:spTree>
    <p:extLst>
      <p:ext uri="{BB962C8B-B14F-4D97-AF65-F5344CB8AC3E}">
        <p14:creationId xmlns:p14="http://schemas.microsoft.com/office/powerpoint/2010/main" val="2694731323"/>
      </p:ext>
    </p:extLst>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ChangeAspect="1" noChangeArrowheads="1"/>
          </p:cNvPicPr>
          <p:nvPr/>
        </p:nvPicPr>
        <p:blipFill rotWithShape="1">
          <a:blip r:embed="rId3" cstate="print"/>
          <a:srcRect t="7089"/>
          <a:stretch/>
        </p:blipFill>
        <p:spPr bwMode="auto">
          <a:xfrm>
            <a:off x="42333" y="862314"/>
            <a:ext cx="9101667" cy="5309886"/>
          </a:xfrm>
          <a:prstGeom prst="rect">
            <a:avLst/>
          </a:prstGeom>
          <a:noFill/>
          <a:ln w="9525">
            <a:noFill/>
            <a:miter lim="800000"/>
            <a:headEnd/>
            <a:tailEnd/>
          </a:ln>
        </p:spPr>
      </p:pic>
      <p:sp>
        <p:nvSpPr>
          <p:cNvPr id="8" name="矩形 7"/>
          <p:cNvSpPr/>
          <p:nvPr/>
        </p:nvSpPr>
        <p:spPr>
          <a:xfrm>
            <a:off x="-304801" y="152400"/>
            <a:ext cx="4038601" cy="461665"/>
          </a:xfrm>
          <a:prstGeom prst="rect">
            <a:avLst/>
          </a:prstGeom>
        </p:spPr>
        <p:txBody>
          <a:bodyPr wrap="square">
            <a:spAutoFit/>
          </a:bodyPr>
          <a:lstStyle/>
          <a:p>
            <a:pPr lvl="1"/>
            <a:r>
              <a:rPr lang="zh-TW" altLang="en-US" dirty="0"/>
              <a:t>● </a:t>
            </a:r>
            <a:r>
              <a:rPr lang="en-US" altLang="zh-TW" dirty="0"/>
              <a:t>Media Sharing</a:t>
            </a:r>
          </a:p>
        </p:txBody>
      </p:sp>
    </p:spTree>
    <p:extLst>
      <p:ext uri="{BB962C8B-B14F-4D97-AF65-F5344CB8AC3E}">
        <p14:creationId xmlns:p14="http://schemas.microsoft.com/office/powerpoint/2010/main" val="1144046717"/>
      </p:ext>
    </p:extLst>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04801" y="152400"/>
            <a:ext cx="4038601" cy="461665"/>
          </a:xfrm>
          <a:prstGeom prst="rect">
            <a:avLst/>
          </a:prstGeom>
        </p:spPr>
        <p:txBody>
          <a:bodyPr wrap="square">
            <a:spAutoFit/>
          </a:bodyPr>
          <a:lstStyle/>
          <a:p>
            <a:pPr lvl="1"/>
            <a:r>
              <a:rPr lang="zh-TW" altLang="en-US" dirty="0"/>
              <a:t>● </a:t>
            </a:r>
            <a:r>
              <a:rPr lang="en-US" altLang="zh-TW" dirty="0"/>
              <a:t>Bookmarking </a:t>
            </a:r>
          </a:p>
        </p:txBody>
      </p:sp>
      <p:pic>
        <p:nvPicPr>
          <p:cNvPr id="5" name="Picture 2"/>
          <p:cNvPicPr>
            <a:picLocks noChangeAspect="1" noChangeArrowheads="1"/>
          </p:cNvPicPr>
          <p:nvPr/>
        </p:nvPicPr>
        <p:blipFill rotWithShape="1">
          <a:blip r:embed="rId3" cstate="print"/>
          <a:srcRect t="8285"/>
          <a:stretch/>
        </p:blipFill>
        <p:spPr bwMode="auto">
          <a:xfrm>
            <a:off x="0" y="714737"/>
            <a:ext cx="9104586" cy="5381263"/>
          </a:xfrm>
          <a:prstGeom prst="rect">
            <a:avLst/>
          </a:prstGeom>
          <a:noFill/>
          <a:ln w="9525">
            <a:noFill/>
            <a:miter lim="800000"/>
            <a:headEnd/>
            <a:tailEnd/>
          </a:ln>
        </p:spPr>
      </p:pic>
    </p:spTree>
    <p:extLst>
      <p:ext uri="{BB962C8B-B14F-4D97-AF65-F5344CB8AC3E}">
        <p14:creationId xmlns:p14="http://schemas.microsoft.com/office/powerpoint/2010/main" val="355451587"/>
      </p:ext>
    </p:extLst>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04801" y="152400"/>
            <a:ext cx="4038601" cy="461665"/>
          </a:xfrm>
          <a:prstGeom prst="rect">
            <a:avLst/>
          </a:prstGeom>
        </p:spPr>
        <p:txBody>
          <a:bodyPr wrap="square">
            <a:spAutoFit/>
          </a:bodyPr>
          <a:lstStyle/>
          <a:p>
            <a:pPr lvl="1"/>
            <a:r>
              <a:rPr lang="zh-TW" altLang="en-US" dirty="0"/>
              <a:t>● </a:t>
            </a:r>
            <a:r>
              <a:rPr lang="en-US" altLang="zh-TW" dirty="0"/>
              <a:t>Wiki and collaboration</a:t>
            </a:r>
          </a:p>
        </p:txBody>
      </p:sp>
      <p:pic>
        <p:nvPicPr>
          <p:cNvPr id="4" name="Picture 2"/>
          <p:cNvPicPr>
            <a:picLocks noChangeAspect="1" noChangeArrowheads="1"/>
          </p:cNvPicPr>
          <p:nvPr/>
        </p:nvPicPr>
        <p:blipFill rotWithShape="1">
          <a:blip r:embed="rId3" cstate="print"/>
          <a:srcRect t="8138" b="5425"/>
          <a:stretch/>
        </p:blipFill>
        <p:spPr bwMode="auto">
          <a:xfrm>
            <a:off x="0" y="520862"/>
            <a:ext cx="9119616" cy="5532697"/>
          </a:xfrm>
          <a:prstGeom prst="rect">
            <a:avLst/>
          </a:prstGeom>
          <a:noFill/>
          <a:ln w="9525">
            <a:noFill/>
            <a:miter lim="800000"/>
            <a:headEnd/>
            <a:tailEnd/>
          </a:ln>
        </p:spPr>
      </p:pic>
    </p:spTree>
    <p:extLst>
      <p:ext uri="{BB962C8B-B14F-4D97-AF65-F5344CB8AC3E}">
        <p14:creationId xmlns:p14="http://schemas.microsoft.com/office/powerpoint/2010/main" val="1960227110"/>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DBC2CAE-58B5-4B0D-A58C-903D33C0358A}"/>
              </a:ext>
            </a:extLst>
          </p:cNvPr>
          <p:cNvSpPr>
            <a:spLocks noGrp="1"/>
          </p:cNvSpPr>
          <p:nvPr>
            <p:ph type="title"/>
          </p:nvPr>
        </p:nvSpPr>
        <p:spPr/>
        <p:txBody>
          <a:bodyPr/>
          <a:lstStyle/>
          <a:p>
            <a:r>
              <a:rPr lang="en-US" altLang="zh-TW" dirty="0"/>
              <a:t>The Internet (2 of 3)</a:t>
            </a:r>
            <a:endParaRPr lang="zh-TW" altLang="en-US" dirty="0"/>
          </a:p>
        </p:txBody>
      </p:sp>
      <p:sp>
        <p:nvSpPr>
          <p:cNvPr id="3" name="內容版面配置區 2">
            <a:extLst>
              <a:ext uri="{FF2B5EF4-FFF2-40B4-BE49-F238E27FC236}">
                <a16:creationId xmlns:a16="http://schemas.microsoft.com/office/drawing/2014/main" id="{9A602332-1C93-4C24-A148-C6AF82A4D691}"/>
              </a:ext>
            </a:extLst>
          </p:cNvPr>
          <p:cNvSpPr>
            <a:spLocks noGrp="1"/>
          </p:cNvSpPr>
          <p:nvPr>
            <p:ph idx="1"/>
          </p:nvPr>
        </p:nvSpPr>
        <p:spPr/>
        <p:txBody>
          <a:bodyPr/>
          <a:lstStyle/>
          <a:p>
            <a:r>
              <a:rPr lang="en-US" altLang="zh-TW" dirty="0"/>
              <a:t>Batch processing: 1 mission at a time</a:t>
            </a:r>
          </a:p>
          <a:p>
            <a:r>
              <a:rPr lang="en-US" altLang="zh-TW" dirty="0"/>
              <a:t>1957 Time sharing: multiple users using a computer at a time</a:t>
            </a:r>
          </a:p>
          <a:p>
            <a:r>
              <a:rPr lang="en-US" altLang="zh-TW" dirty="0"/>
              <a:t>1958 DARPA (Defense Advanced Research Projects Agency)</a:t>
            </a:r>
          </a:p>
          <a:p>
            <a:r>
              <a:rPr lang="en-US" altLang="zh-TW" dirty="0"/>
              <a:t>1966 ARPANET: large-scale computer network</a:t>
            </a:r>
            <a:endParaRPr lang="zh-TW" altLang="en-US" dirty="0"/>
          </a:p>
        </p:txBody>
      </p:sp>
    </p:spTree>
    <p:extLst>
      <p:ext uri="{BB962C8B-B14F-4D97-AF65-F5344CB8AC3E}">
        <p14:creationId xmlns:p14="http://schemas.microsoft.com/office/powerpoint/2010/main" val="4178257037"/>
      </p:ext>
    </p:extLst>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04801" y="152400"/>
            <a:ext cx="4038601" cy="461665"/>
          </a:xfrm>
          <a:prstGeom prst="rect">
            <a:avLst/>
          </a:prstGeom>
        </p:spPr>
        <p:txBody>
          <a:bodyPr wrap="square">
            <a:spAutoFit/>
          </a:bodyPr>
          <a:lstStyle/>
          <a:p>
            <a:pPr lvl="1"/>
            <a:r>
              <a:rPr lang="zh-TW" altLang="en-US" dirty="0"/>
              <a:t>● </a:t>
            </a:r>
            <a:r>
              <a:rPr lang="en-US" altLang="zh-TW" dirty="0"/>
              <a:t>Government Agencies</a:t>
            </a:r>
          </a:p>
        </p:txBody>
      </p:sp>
      <p:pic>
        <p:nvPicPr>
          <p:cNvPr id="5" name="Picture 2"/>
          <p:cNvPicPr>
            <a:picLocks noChangeAspect="1" noChangeArrowheads="1"/>
          </p:cNvPicPr>
          <p:nvPr/>
        </p:nvPicPr>
        <p:blipFill rotWithShape="1">
          <a:blip r:embed="rId3" cstate="print"/>
          <a:srcRect l="1" t="7620" r="540" b="5869"/>
          <a:stretch/>
        </p:blipFill>
        <p:spPr bwMode="auto">
          <a:xfrm>
            <a:off x="0" y="983186"/>
            <a:ext cx="9144001" cy="4350814"/>
          </a:xfrm>
          <a:prstGeom prst="rect">
            <a:avLst/>
          </a:prstGeom>
          <a:noFill/>
          <a:ln w="9525">
            <a:noFill/>
            <a:miter lim="800000"/>
            <a:headEnd/>
            <a:tailEnd/>
          </a:ln>
        </p:spPr>
      </p:pic>
      <p:sp>
        <p:nvSpPr>
          <p:cNvPr id="6" name="文字方塊 5"/>
          <p:cNvSpPr txBox="1"/>
          <p:nvPr/>
        </p:nvSpPr>
        <p:spPr>
          <a:xfrm>
            <a:off x="533400" y="5269468"/>
            <a:ext cx="2909643" cy="369332"/>
          </a:xfrm>
          <a:prstGeom prst="rect">
            <a:avLst/>
          </a:prstGeom>
          <a:noFill/>
        </p:spPr>
        <p:txBody>
          <a:bodyPr wrap="none" rtlCol="0">
            <a:spAutoFit/>
          </a:bodyPr>
          <a:lstStyle/>
          <a:p>
            <a:r>
              <a:rPr lang="en-US" altLang="zh-TW" dirty="0"/>
              <a:t>IRS: Internal Revenue Service</a:t>
            </a:r>
            <a:endParaRPr lang="zh-TW" altLang="en-US" dirty="0"/>
          </a:p>
        </p:txBody>
      </p:sp>
    </p:spTree>
    <p:extLst>
      <p:ext uri="{BB962C8B-B14F-4D97-AF65-F5344CB8AC3E}">
        <p14:creationId xmlns:p14="http://schemas.microsoft.com/office/powerpoint/2010/main" val="3104991280"/>
      </p:ext>
    </p:extLst>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ChangeAspect="1" noChangeArrowheads="1"/>
          </p:cNvPicPr>
          <p:nvPr/>
        </p:nvPicPr>
        <p:blipFill rotWithShape="1">
          <a:blip r:embed="rId3" cstate="print"/>
          <a:srcRect t="8149" r="17342" b="86811"/>
          <a:stretch/>
        </p:blipFill>
        <p:spPr bwMode="auto">
          <a:xfrm>
            <a:off x="134487" y="801677"/>
            <a:ext cx="9009513" cy="341323"/>
          </a:xfrm>
          <a:prstGeom prst="rect">
            <a:avLst/>
          </a:prstGeom>
          <a:noFill/>
          <a:ln w="9525">
            <a:noFill/>
            <a:miter lim="800000"/>
            <a:headEnd/>
            <a:tailEnd/>
          </a:ln>
        </p:spPr>
      </p:pic>
      <p:sp>
        <p:nvSpPr>
          <p:cNvPr id="9" name="矩形 8"/>
          <p:cNvSpPr/>
          <p:nvPr/>
        </p:nvSpPr>
        <p:spPr>
          <a:xfrm>
            <a:off x="228599" y="152400"/>
            <a:ext cx="3581401" cy="461665"/>
          </a:xfrm>
          <a:prstGeom prst="rect">
            <a:avLst/>
          </a:prstGeom>
        </p:spPr>
        <p:txBody>
          <a:bodyPr wrap="square">
            <a:spAutoFit/>
          </a:bodyPr>
          <a:lstStyle/>
          <a:p>
            <a:pPr lvl="0"/>
            <a:r>
              <a:rPr lang="zh-TW" altLang="en-US" dirty="0"/>
              <a:t>● </a:t>
            </a:r>
            <a:r>
              <a:rPr lang="en-US" altLang="zh-TW" dirty="0"/>
              <a:t>Content Aggregation</a:t>
            </a:r>
          </a:p>
        </p:txBody>
      </p:sp>
      <p:pic>
        <p:nvPicPr>
          <p:cNvPr id="2050" name="Picture 2" descr="https://wpmayor.com/wp-content/uploads/2017/07/content-aggregator-websites-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3971" y="1447800"/>
            <a:ext cx="8590544" cy="388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9656210"/>
      </p:ext>
    </p:extLst>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ChangeAspect="1" noChangeArrowheads="1"/>
          </p:cNvPicPr>
          <p:nvPr/>
        </p:nvPicPr>
        <p:blipFill rotWithShape="1">
          <a:blip r:embed="rId3" cstate="print"/>
          <a:srcRect t="7716"/>
          <a:stretch/>
        </p:blipFill>
        <p:spPr bwMode="auto">
          <a:xfrm>
            <a:off x="0" y="849439"/>
            <a:ext cx="9144000" cy="5398961"/>
          </a:xfrm>
          <a:prstGeom prst="rect">
            <a:avLst/>
          </a:prstGeom>
          <a:noFill/>
          <a:ln w="9525">
            <a:noFill/>
            <a:miter lim="800000"/>
            <a:headEnd/>
            <a:tailEnd/>
          </a:ln>
        </p:spPr>
      </p:pic>
      <p:sp>
        <p:nvSpPr>
          <p:cNvPr id="8" name="矩形 7"/>
          <p:cNvSpPr/>
          <p:nvPr/>
        </p:nvSpPr>
        <p:spPr>
          <a:xfrm>
            <a:off x="-304801" y="152400"/>
            <a:ext cx="4038601" cy="461665"/>
          </a:xfrm>
          <a:prstGeom prst="rect">
            <a:avLst/>
          </a:prstGeom>
        </p:spPr>
        <p:txBody>
          <a:bodyPr wrap="square">
            <a:spAutoFit/>
          </a:bodyPr>
          <a:lstStyle/>
          <a:p>
            <a:pPr lvl="1"/>
            <a:r>
              <a:rPr lang="zh-TW" altLang="en-US" dirty="0"/>
              <a:t>● </a:t>
            </a:r>
            <a:r>
              <a:rPr lang="en-US" altLang="zh-TW" dirty="0"/>
              <a:t>Mapping</a:t>
            </a:r>
          </a:p>
        </p:txBody>
      </p:sp>
    </p:spTree>
    <p:extLst>
      <p:ext uri="{BB962C8B-B14F-4D97-AF65-F5344CB8AC3E}">
        <p14:creationId xmlns:p14="http://schemas.microsoft.com/office/powerpoint/2010/main" val="313898605"/>
      </p:ext>
    </p:extLst>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8599" y="152400"/>
            <a:ext cx="3581401" cy="461665"/>
          </a:xfrm>
          <a:prstGeom prst="rect">
            <a:avLst/>
          </a:prstGeom>
        </p:spPr>
        <p:txBody>
          <a:bodyPr wrap="square">
            <a:spAutoFit/>
          </a:bodyPr>
          <a:lstStyle/>
          <a:p>
            <a:pPr lvl="0"/>
            <a:r>
              <a:rPr lang="zh-TW" altLang="en-US" dirty="0"/>
              <a:t>● </a:t>
            </a:r>
            <a:r>
              <a:rPr lang="en-US" altLang="zh-TW" dirty="0"/>
              <a:t>Retail and auctions</a:t>
            </a:r>
          </a:p>
        </p:txBody>
      </p:sp>
      <p:pic>
        <p:nvPicPr>
          <p:cNvPr id="4" name="Picture 2"/>
          <p:cNvPicPr>
            <a:picLocks noChangeAspect="1" noChangeArrowheads="1"/>
          </p:cNvPicPr>
          <p:nvPr/>
        </p:nvPicPr>
        <p:blipFill rotWithShape="1">
          <a:blip r:embed="rId3" cstate="print"/>
          <a:srcRect t="9651"/>
          <a:stretch/>
        </p:blipFill>
        <p:spPr bwMode="auto">
          <a:xfrm>
            <a:off x="-1" y="1066800"/>
            <a:ext cx="9144001" cy="4659219"/>
          </a:xfrm>
          <a:prstGeom prst="rect">
            <a:avLst/>
          </a:prstGeom>
          <a:noFill/>
          <a:ln w="9525">
            <a:noFill/>
            <a:miter lim="800000"/>
            <a:headEnd/>
            <a:tailEnd/>
          </a:ln>
        </p:spPr>
      </p:pic>
    </p:spTree>
    <p:extLst>
      <p:ext uri="{BB962C8B-B14F-4D97-AF65-F5344CB8AC3E}">
        <p14:creationId xmlns:p14="http://schemas.microsoft.com/office/powerpoint/2010/main" val="1887461364"/>
      </p:ext>
    </p:extLst>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2" cstate="print"/>
          <a:srcRect t="6853" b="5897"/>
          <a:stretch/>
        </p:blipFill>
        <p:spPr bwMode="auto">
          <a:xfrm>
            <a:off x="0" y="720523"/>
            <a:ext cx="9125670" cy="5451677"/>
          </a:xfrm>
          <a:prstGeom prst="rect">
            <a:avLst/>
          </a:prstGeom>
          <a:noFill/>
          <a:ln w="9525">
            <a:noFill/>
            <a:miter lim="800000"/>
            <a:headEnd/>
            <a:tailEnd/>
          </a:ln>
        </p:spPr>
      </p:pic>
      <p:sp>
        <p:nvSpPr>
          <p:cNvPr id="3" name="矩形 2"/>
          <p:cNvSpPr/>
          <p:nvPr/>
        </p:nvSpPr>
        <p:spPr>
          <a:xfrm>
            <a:off x="-304801" y="152400"/>
            <a:ext cx="4038601" cy="461665"/>
          </a:xfrm>
          <a:prstGeom prst="rect">
            <a:avLst/>
          </a:prstGeom>
        </p:spPr>
        <p:txBody>
          <a:bodyPr wrap="square">
            <a:spAutoFit/>
          </a:bodyPr>
          <a:lstStyle/>
          <a:p>
            <a:pPr lvl="1"/>
            <a:r>
              <a:rPr lang="zh-TW" altLang="en-US" dirty="0"/>
              <a:t>● </a:t>
            </a:r>
            <a:r>
              <a:rPr lang="en-US" altLang="zh-TW" dirty="0"/>
              <a:t>Banking and Finance</a:t>
            </a:r>
          </a:p>
        </p:txBody>
      </p:sp>
    </p:spTree>
    <p:extLst>
      <p:ext uri="{BB962C8B-B14F-4D97-AF65-F5344CB8AC3E}">
        <p14:creationId xmlns:p14="http://schemas.microsoft.com/office/powerpoint/2010/main" val="601644338"/>
      </p:ext>
    </p:extLst>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ChangeAspect="1" noChangeArrowheads="1"/>
          </p:cNvPicPr>
          <p:nvPr/>
        </p:nvPicPr>
        <p:blipFill rotWithShape="1">
          <a:blip r:embed="rId3" cstate="print"/>
          <a:srcRect t="7267" b="9267"/>
          <a:stretch/>
        </p:blipFill>
        <p:spPr bwMode="auto">
          <a:xfrm>
            <a:off x="0" y="838200"/>
            <a:ext cx="9144000" cy="4653023"/>
          </a:xfrm>
          <a:prstGeom prst="rect">
            <a:avLst/>
          </a:prstGeom>
          <a:noFill/>
          <a:ln w="9525">
            <a:noFill/>
            <a:miter lim="800000"/>
            <a:headEnd/>
            <a:tailEnd/>
          </a:ln>
        </p:spPr>
      </p:pic>
      <p:sp>
        <p:nvSpPr>
          <p:cNvPr id="8" name="文字方塊 7"/>
          <p:cNvSpPr txBox="1"/>
          <p:nvPr/>
        </p:nvSpPr>
        <p:spPr>
          <a:xfrm>
            <a:off x="304800" y="5498068"/>
            <a:ext cx="2535631" cy="369332"/>
          </a:xfrm>
          <a:prstGeom prst="rect">
            <a:avLst/>
          </a:prstGeom>
          <a:noFill/>
        </p:spPr>
        <p:txBody>
          <a:bodyPr wrap="none" rtlCol="0">
            <a:spAutoFit/>
          </a:bodyPr>
          <a:lstStyle/>
          <a:p>
            <a:r>
              <a:rPr lang="en-US" altLang="zh-TW" dirty="0"/>
              <a:t>MSN: MicroSoft Network</a:t>
            </a:r>
            <a:endParaRPr lang="zh-TW" altLang="en-US" dirty="0"/>
          </a:p>
        </p:txBody>
      </p:sp>
      <p:sp>
        <p:nvSpPr>
          <p:cNvPr id="9" name="矩形 8"/>
          <p:cNvSpPr/>
          <p:nvPr/>
        </p:nvSpPr>
        <p:spPr>
          <a:xfrm>
            <a:off x="228599" y="152400"/>
            <a:ext cx="3581401" cy="461665"/>
          </a:xfrm>
          <a:prstGeom prst="rect">
            <a:avLst/>
          </a:prstGeom>
        </p:spPr>
        <p:txBody>
          <a:bodyPr wrap="square">
            <a:spAutoFit/>
          </a:bodyPr>
          <a:lstStyle/>
          <a:p>
            <a:pPr lvl="0"/>
            <a:r>
              <a:rPr lang="zh-TW" altLang="en-US" dirty="0"/>
              <a:t>● </a:t>
            </a:r>
            <a:r>
              <a:rPr lang="en-US" altLang="zh-TW" dirty="0"/>
              <a:t>Portals</a:t>
            </a:r>
          </a:p>
        </p:txBody>
      </p:sp>
    </p:spTree>
    <p:extLst>
      <p:ext uri="{BB962C8B-B14F-4D97-AF65-F5344CB8AC3E}">
        <p14:creationId xmlns:p14="http://schemas.microsoft.com/office/powerpoint/2010/main" val="3519729506"/>
      </p:ext>
    </p:extLst>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Types of Websites (4 of 4)</a:t>
            </a:r>
            <a:endParaRPr lang="zh-TW" altLang="en-US" dirty="0"/>
          </a:p>
        </p:txBody>
      </p:sp>
      <p:sp>
        <p:nvSpPr>
          <p:cNvPr id="4" name="Content Placeholder 3"/>
          <p:cNvSpPr>
            <a:spLocks noGrp="1"/>
          </p:cNvSpPr>
          <p:nvPr>
            <p:ph idx="1"/>
          </p:nvPr>
        </p:nvSpPr>
        <p:spPr>
          <a:xfrm>
            <a:off x="228600" y="1295401"/>
            <a:ext cx="8763000" cy="1219200"/>
          </a:xfrm>
        </p:spPr>
        <p:txBody>
          <a:bodyPr/>
          <a:lstStyle/>
          <a:p>
            <a:r>
              <a:rPr lang="en-US" sz="2800" b="1" dirty="0"/>
              <a:t>Web publishing</a:t>
            </a:r>
            <a:r>
              <a:rPr lang="en-US" sz="2800" dirty="0"/>
              <a:t> is the creation and maintenance of websites</a:t>
            </a:r>
          </a:p>
        </p:txBody>
      </p:sp>
      <p:pic>
        <p:nvPicPr>
          <p:cNvPr id="5" name="Picture 2" descr="A process flow diagram of web publishing shows: Plan the Website, Design the website, Create the website, Host the website, Maintain the website.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275" y="2990850"/>
            <a:ext cx="8553450" cy="2266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47956871"/>
      </p:ext>
    </p:extLst>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2"/>
          <p:cNvSpPr>
            <a:spLocks noGrp="1"/>
          </p:cNvSpPr>
          <p:nvPr>
            <p:ph type="title"/>
          </p:nvPr>
        </p:nvSpPr>
        <p:spPr/>
        <p:txBody>
          <a:bodyPr>
            <a:normAutofit/>
          </a:bodyPr>
          <a:lstStyle/>
          <a:p>
            <a:r>
              <a:rPr lang="en-US" dirty="0"/>
              <a:t>Digital Media on the Web (1 of 6)</a:t>
            </a:r>
            <a:endParaRPr lang="en-US" altLang="en-US" dirty="0"/>
          </a:p>
        </p:txBody>
      </p:sp>
      <p:sp>
        <p:nvSpPr>
          <p:cNvPr id="45058" name="Content Placeholder 3"/>
          <p:cNvSpPr>
            <a:spLocks noGrp="1"/>
          </p:cNvSpPr>
          <p:nvPr>
            <p:ph idx="1"/>
          </p:nvPr>
        </p:nvSpPr>
        <p:spPr>
          <a:xfrm>
            <a:off x="228600" y="1219200"/>
            <a:ext cx="8839200" cy="3299476"/>
          </a:xfrm>
        </p:spPr>
        <p:txBody>
          <a:bodyPr/>
          <a:lstStyle/>
          <a:p>
            <a:r>
              <a:rPr lang="en-US" sz="2800" dirty="0"/>
              <a:t>Multimedia refers to any application that combines text with media</a:t>
            </a:r>
          </a:p>
          <a:p>
            <a:pPr lvl="1"/>
            <a:r>
              <a:rPr lang="en-US" dirty="0"/>
              <a:t>Graphics</a:t>
            </a:r>
          </a:p>
          <a:p>
            <a:pPr lvl="1"/>
            <a:r>
              <a:rPr lang="en-US" dirty="0"/>
              <a:t>Animation</a:t>
            </a:r>
          </a:p>
          <a:p>
            <a:pPr lvl="1"/>
            <a:r>
              <a:rPr lang="en-US" dirty="0"/>
              <a:t>Audio</a:t>
            </a:r>
          </a:p>
          <a:p>
            <a:pPr lvl="1"/>
            <a:r>
              <a:rPr lang="en-US" dirty="0"/>
              <a:t>Video</a:t>
            </a:r>
          </a:p>
          <a:p>
            <a:pPr lvl="1"/>
            <a:r>
              <a:rPr lang="en-US" dirty="0"/>
              <a:t>Virtual Reality</a:t>
            </a:r>
            <a:r>
              <a:rPr lang="en-US" sz="2800" b="1" dirty="0"/>
              <a:t>  </a:t>
            </a:r>
          </a:p>
        </p:txBody>
      </p:sp>
    </p:spTree>
    <p:extLst>
      <p:ext uri="{BB962C8B-B14F-4D97-AF65-F5344CB8AC3E}">
        <p14:creationId xmlns:p14="http://schemas.microsoft.com/office/powerpoint/2010/main" val="180240808"/>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2"/>
          <p:cNvSpPr>
            <a:spLocks noGrp="1"/>
          </p:cNvSpPr>
          <p:nvPr>
            <p:ph type="title"/>
          </p:nvPr>
        </p:nvSpPr>
        <p:spPr/>
        <p:txBody>
          <a:bodyPr/>
          <a:lstStyle/>
          <a:p>
            <a:r>
              <a:rPr lang="en-US" dirty="0"/>
              <a:t>Digital Media on the Web (2 of 6)</a:t>
            </a:r>
            <a:endParaRPr lang="en-US" altLang="en-US" dirty="0"/>
          </a:p>
        </p:txBody>
      </p:sp>
      <p:sp>
        <p:nvSpPr>
          <p:cNvPr id="30723" name="Content Placeholder 3"/>
          <p:cNvSpPr>
            <a:spLocks noGrp="1"/>
          </p:cNvSpPr>
          <p:nvPr>
            <p:ph idx="1"/>
          </p:nvPr>
        </p:nvSpPr>
        <p:spPr>
          <a:xfrm>
            <a:off x="228600" y="1295400"/>
            <a:ext cx="8763000" cy="4648199"/>
          </a:xfrm>
        </p:spPr>
        <p:txBody>
          <a:bodyPr>
            <a:noAutofit/>
          </a:bodyPr>
          <a:lstStyle/>
          <a:p>
            <a:r>
              <a:rPr lang="en-US" b="1" dirty="0"/>
              <a:t>G</a:t>
            </a:r>
            <a:r>
              <a:rPr lang="en-US" sz="2800" b="1" dirty="0"/>
              <a:t>raphic</a:t>
            </a:r>
            <a:r>
              <a:rPr lang="en-US" dirty="0"/>
              <a:t>: </a:t>
            </a:r>
            <a:r>
              <a:rPr lang="en-US" sz="2800" dirty="0"/>
              <a:t>a visual representation of nontext information</a:t>
            </a:r>
          </a:p>
          <a:p>
            <a:r>
              <a:rPr lang="en-US" sz="2800" dirty="0"/>
              <a:t>Graphic formats include BMP, GIF, JPEG, PNG, and TIFF</a:t>
            </a:r>
          </a:p>
        </p:txBody>
      </p:sp>
    </p:spTree>
    <p:extLst>
      <p:ext uri="{BB962C8B-B14F-4D97-AF65-F5344CB8AC3E}">
        <p14:creationId xmlns:p14="http://schemas.microsoft.com/office/powerpoint/2010/main" val="314654425"/>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Digital Media on the Web (2 of 6)</a:t>
            </a:r>
            <a:endParaRPr lang="zh-TW" altLang="en-US" dirty="0"/>
          </a:p>
        </p:txBody>
      </p:sp>
      <p:pic>
        <p:nvPicPr>
          <p:cNvPr id="4" name="Picture 2"/>
          <p:cNvPicPr>
            <a:picLocks noGrp="1" noChangeAspect="1" noChangeArrowheads="1"/>
          </p:cNvPicPr>
          <p:nvPr>
            <p:ph idx="1"/>
          </p:nvPr>
        </p:nvPicPr>
        <p:blipFill rotWithShape="1">
          <a:blip r:embed="rId3" cstate="print"/>
          <a:srcRect l="35199" t="12872"/>
          <a:stretch/>
        </p:blipFill>
        <p:spPr bwMode="auto">
          <a:xfrm>
            <a:off x="1447800" y="1295400"/>
            <a:ext cx="6248400" cy="4557292"/>
          </a:xfrm>
          <a:prstGeom prst="rect">
            <a:avLst/>
          </a:prstGeom>
          <a:noFill/>
          <a:ln w="9525">
            <a:noFill/>
            <a:miter lim="800000"/>
            <a:headEnd/>
            <a:tailEnd/>
          </a:ln>
        </p:spPr>
      </p:pic>
    </p:spTree>
    <p:extLst>
      <p:ext uri="{BB962C8B-B14F-4D97-AF65-F5344CB8AC3E}">
        <p14:creationId xmlns:p14="http://schemas.microsoft.com/office/powerpoint/2010/main" val="4259851291"/>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The Internet </a:t>
            </a:r>
            <a:r>
              <a:rPr lang="en-US" altLang="zh-TW" dirty="0"/>
              <a:t>(2 of 3)</a:t>
            </a:r>
            <a:endParaRPr lang="en-US" dirty="0"/>
          </a:p>
        </p:txBody>
      </p:sp>
      <p:sp>
        <p:nvSpPr>
          <p:cNvPr id="7171" name="Content Placeholder 2"/>
          <p:cNvSpPr>
            <a:spLocks noGrp="1"/>
          </p:cNvSpPr>
          <p:nvPr>
            <p:ph idx="1"/>
          </p:nvPr>
        </p:nvSpPr>
        <p:spPr>
          <a:xfrm>
            <a:off x="76200" y="1331055"/>
            <a:ext cx="8610600" cy="4536345"/>
          </a:xfrm>
        </p:spPr>
        <p:txBody>
          <a:bodyPr/>
          <a:lstStyle/>
          <a:p>
            <a:pPr marL="0" indent="0">
              <a:buNone/>
            </a:pPr>
            <a:r>
              <a:rPr lang="en-US" altLang="en-US" dirty="0"/>
              <a:t>   What is DARPA ?</a:t>
            </a:r>
          </a:p>
          <a:p>
            <a:pPr marL="628650" indent="-265113"/>
            <a:r>
              <a:rPr lang="en-US" altLang="zh-TW" sz="2400" b="1" dirty="0"/>
              <a:t>Defense Advanced Research Projects Agency</a:t>
            </a:r>
          </a:p>
          <a:p>
            <a:pPr marL="628650" indent="-265113"/>
            <a:r>
              <a:rPr lang="en-US" altLang="en-US" sz="2400" dirty="0"/>
              <a:t>United States Department of Defense</a:t>
            </a:r>
          </a:p>
          <a:p>
            <a:pPr marL="628650" indent="-265113"/>
            <a:r>
              <a:rPr lang="en-US" altLang="zh-TW" sz="2400" dirty="0"/>
              <a:t>Created in February 1958</a:t>
            </a:r>
            <a:endParaRPr lang="en-US" altLang="en-US" sz="2400" dirty="0"/>
          </a:p>
          <a:p>
            <a:pPr marL="628650" indent="-265113"/>
            <a:r>
              <a:rPr lang="en-US" altLang="en-US" sz="2400" dirty="0"/>
              <a:t>Internet , </a:t>
            </a:r>
            <a:r>
              <a:rPr lang="en-US" altLang="zh-TW" sz="2400" dirty="0"/>
              <a:t>Computer Graphics, Parallel Computing, Flight Simulating</a:t>
            </a:r>
          </a:p>
          <a:p>
            <a:pPr marL="628650" indent="-265113"/>
            <a:endParaRPr lang="en-US" altLang="en-US" sz="24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3600" y="4191000"/>
            <a:ext cx="2743200" cy="1406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descr="http://www.cc.ntu.edu.tw/chinese/epaper/0012/201003201208002.jpg"/>
          <p:cNvPicPr>
            <a:picLocks noChangeAspect="1" noChangeArrowheads="1"/>
          </p:cNvPicPr>
          <p:nvPr/>
        </p:nvPicPr>
        <p:blipFill rotWithShape="1">
          <a:blip r:embed="rId4">
            <a:extLst>
              <a:ext uri="{28A0092B-C50C-407E-A947-70E740481C1C}">
                <a14:useLocalDpi xmlns:a14="http://schemas.microsoft.com/office/drawing/2010/main" val="0"/>
              </a:ext>
            </a:extLst>
          </a:blip>
          <a:srcRect b="12021"/>
          <a:stretch/>
        </p:blipFill>
        <p:spPr bwMode="auto">
          <a:xfrm>
            <a:off x="457200" y="4191000"/>
            <a:ext cx="4572000" cy="1694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854323"/>
      </p:ext>
    </p:extLst>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Digital Media on the Web (2 of 6)</a:t>
            </a:r>
            <a:endParaRPr lang="zh-TW" altLang="en-US" dirty="0"/>
          </a:p>
        </p:txBody>
      </p:sp>
      <p:pic>
        <p:nvPicPr>
          <p:cNvPr id="5" name="Picture 2" descr="A screenshot of the San Diego zoo shows a colorful homepage full of graphics, text, photo links, and so on.  A Callout pointing to the different shapes on the webpage reads, “shapes draw attention to areas of the webpage.” A callout pointing to differently colored portions of the website reads, “colors separate areas of the webpage.” A callout pointing to pictures of various animals on the page reads, “images of animals draw viewers into the webpage.” A callout pointing to thumbnails of a panda reads, “thumbnails link to webcams.”&#10;"/>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913105" y="1295400"/>
            <a:ext cx="5325895"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Content Placeholder 1"/>
          <p:cNvSpPr txBox="1">
            <a:spLocks/>
          </p:cNvSpPr>
          <p:nvPr/>
        </p:nvSpPr>
        <p:spPr bwMode="auto">
          <a:xfrm>
            <a:off x="519169" y="4953000"/>
            <a:ext cx="8032638"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57200" indent="-457200" algn="l" rtl="0" eaLnBrk="1" fontAlgn="base" hangingPunct="1">
              <a:spcBef>
                <a:spcPct val="20000"/>
              </a:spcBef>
              <a:spcAft>
                <a:spcPct val="0"/>
              </a:spcAft>
              <a:buClr>
                <a:srgbClr val="8A288F"/>
              </a:buClr>
              <a:buFont typeface="Arial" charset="0"/>
              <a:buChar char="•"/>
              <a:defRPr sz="2800" kern="1200">
                <a:solidFill>
                  <a:schemeClr val="tx1"/>
                </a:solidFill>
                <a:latin typeface="Arial" pitchFamily="34" charset="0"/>
                <a:ea typeface="Verdana" pitchFamily="34" charset="0"/>
                <a:cs typeface="Arial" pitchFamily="34" charset="0"/>
              </a:defRPr>
            </a:lvl1pPr>
            <a:lvl2pPr marL="914400" indent="-45720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371600" indent="-457200" algn="l" rtl="0" eaLnBrk="1" fontAlgn="base" hangingPunct="1">
              <a:spcBef>
                <a:spcPct val="20000"/>
              </a:spcBef>
              <a:spcAft>
                <a:spcPct val="0"/>
              </a:spcAft>
              <a:buClr>
                <a:srgbClr val="8A288F"/>
              </a:buClr>
              <a:buFont typeface="Wingdings" pitchFamily="2" charset="2"/>
              <a:buChar char="§"/>
              <a:defRPr sz="2000" kern="1200">
                <a:solidFill>
                  <a:schemeClr val="tx1"/>
                </a:solidFill>
                <a:latin typeface="Arial" pitchFamily="34" charset="0"/>
                <a:ea typeface="Verdana" pitchFamily="34" charset="0"/>
                <a:cs typeface="Arial" pitchFamily="34" charset="0"/>
              </a:defRPr>
            </a:lvl3pPr>
            <a:lvl4pPr marL="1828800" indent="-457200" algn="l" rtl="0" eaLnBrk="1" fontAlgn="base" hangingPunct="1">
              <a:spcBef>
                <a:spcPct val="20000"/>
              </a:spcBef>
              <a:spcAft>
                <a:spcPct val="0"/>
              </a:spcAft>
              <a:buClr>
                <a:srgbClr val="8A288F"/>
              </a:buClr>
              <a:buFont typeface="Courier New" pitchFamily="49" charset="0"/>
              <a:buChar char="o"/>
              <a:defRPr sz="1800" kern="1200">
                <a:solidFill>
                  <a:schemeClr val="tx1"/>
                </a:solidFill>
                <a:latin typeface="Arial" pitchFamily="34" charset="0"/>
                <a:ea typeface="Verdana" pitchFamily="34" charset="0"/>
                <a:cs typeface="Arial" pitchFamily="34" charset="0"/>
              </a:defRPr>
            </a:lvl4pPr>
            <a:lvl5pPr marL="2286000" indent="-457200" algn="l" rtl="0" eaLnBrk="1" fontAlgn="base" hangingPunct="1">
              <a:spcBef>
                <a:spcPct val="20000"/>
              </a:spcBef>
              <a:spcAft>
                <a:spcPct val="0"/>
              </a:spcAft>
              <a:buClr>
                <a:srgbClr val="8A288F"/>
              </a:buClr>
              <a:buFont typeface="Arial" charset="0"/>
              <a:buChar char="»"/>
              <a:defRPr sz="18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sz="1800" b="1" dirty="0"/>
              <a:t>Figure 2-22 </a:t>
            </a:r>
            <a:r>
              <a:rPr lang="en-US" sz="1800" dirty="0"/>
              <a:t>Many webpages use colorful graphics to convey messages. For example, the variety of colors, images, shapes, and thumbnails on the San Diego Zoo webpage visually separate and draw attention to areas of the webpage, making the webpage more dynamic and enticing. </a:t>
            </a:r>
          </a:p>
        </p:txBody>
      </p:sp>
    </p:spTree>
    <p:extLst>
      <p:ext uri="{BB962C8B-B14F-4D97-AF65-F5344CB8AC3E}">
        <p14:creationId xmlns:p14="http://schemas.microsoft.com/office/powerpoint/2010/main" val="450964073"/>
      </p:ext>
    </p:extLst>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Content Placeholder 2"/>
          <p:cNvSpPr>
            <a:spLocks noGrp="1"/>
          </p:cNvSpPr>
          <p:nvPr>
            <p:ph sz="quarter" idx="11"/>
          </p:nvPr>
        </p:nvSpPr>
        <p:spPr>
          <a:xfrm>
            <a:off x="304800" y="0"/>
            <a:ext cx="8610600" cy="1752600"/>
          </a:xfrm>
        </p:spPr>
        <p:txBody>
          <a:bodyPr/>
          <a:lstStyle/>
          <a:p>
            <a:pPr lvl="1">
              <a:buFont typeface="Arial" pitchFamily="34" charset="0"/>
              <a:buChar char="•"/>
            </a:pPr>
            <a:r>
              <a:rPr lang="en-US" sz="2800" b="1" dirty="0"/>
              <a:t>Infographic</a:t>
            </a:r>
            <a:r>
              <a:rPr lang="en-US" sz="2800" dirty="0"/>
              <a:t>: a visual representation of data and information, designed to communicate quickly, simplify complex concepts, or present patterns or trends.</a:t>
            </a:r>
            <a:endParaRPr lang="en-US" sz="2600" dirty="0"/>
          </a:p>
        </p:txBody>
      </p:sp>
      <p:pic>
        <p:nvPicPr>
          <p:cNvPr id="7" name="Picture 2" descr="&quot;An illustration shows an education infographic with complex figures and structures. The infographic is divided into five portions. &#10;The first portion shows a world map with many locations marked all around the world and an illustration of a graduate with five speech balloons above him. &#10;The second portion shows data for men and women by means a color-coded pie chart and a bar graph. The legends for the pie chart and bar graph are given next to the illustrations.&#10;The third portion displays icons of a calculator, a globe, a basketball, a paint brush with a palette, music symbol, a beaker. The icons are accompanied by percentages for each, which are also represented in the form of color-coded area graphs and human figures. &#10;The fourth portion displays icons of a computer, a laptop, a tablet, and a smartphone. They are represented by a color-coded pie chart showing percentage, and a stack of books. &#10;The fifth section shows a horizontal bar graph with four bars, each displaying a percentage. It is accompanied by five award ribbons, and a single orange award ribbon numbered, “1.” &quot;&#10;"/>
          <p:cNvPicPr>
            <a:picLocks noGrp="1" noChangeAspect="1" noChangeArrowheads="1"/>
          </p:cNvPicPr>
          <p:nvPr>
            <p:ph type="pic" sz="quarter" idx="10"/>
          </p:nvPr>
        </p:nvPicPr>
        <p:blipFill>
          <a:blip r:embed="rId3">
            <a:extLst>
              <a:ext uri="{28A0092B-C50C-407E-A947-70E740481C1C}">
                <a14:useLocalDpi xmlns:a14="http://schemas.microsoft.com/office/drawing/2010/main" val="0"/>
              </a:ext>
            </a:extLst>
          </a:blip>
          <a:stretch>
            <a:fillRect/>
          </a:stretch>
        </p:blipFill>
        <p:spPr bwMode="auto">
          <a:xfrm>
            <a:off x="4178640" y="1371600"/>
            <a:ext cx="3856650" cy="449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ontent Placeholder 1"/>
          <p:cNvSpPr>
            <a:spLocks noGrp="1"/>
          </p:cNvSpPr>
          <p:nvPr>
            <p:ph type="body" sz="half" idx="2"/>
          </p:nvPr>
        </p:nvSpPr>
        <p:spPr>
          <a:xfrm>
            <a:off x="519169" y="5867400"/>
            <a:ext cx="8032638" cy="310310"/>
          </a:xfrm>
        </p:spPr>
        <p:txBody>
          <a:bodyPr/>
          <a:lstStyle/>
          <a:p>
            <a:r>
              <a:rPr lang="en-US" sz="1800" b="1" dirty="0"/>
              <a:t>Figure 2-23 </a:t>
            </a:r>
            <a:r>
              <a:rPr lang="en-US" sz="1800" dirty="0"/>
              <a:t>An infographic presents complex concepts at a glance. </a:t>
            </a:r>
          </a:p>
        </p:txBody>
      </p:sp>
    </p:spTree>
    <p:extLst>
      <p:ext uri="{BB962C8B-B14F-4D97-AF65-F5344CB8AC3E}">
        <p14:creationId xmlns:p14="http://schemas.microsoft.com/office/powerpoint/2010/main" val="1165854396"/>
      </p:ext>
    </p:extLst>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Digital Media on the Web (3 of 6)</a:t>
            </a:r>
            <a:endParaRPr lang="zh-TW" altLang="en-US" dirty="0"/>
          </a:p>
        </p:txBody>
      </p:sp>
      <p:sp>
        <p:nvSpPr>
          <p:cNvPr id="4" name="Content Placeholder 3"/>
          <p:cNvSpPr>
            <a:spLocks noGrp="1"/>
          </p:cNvSpPr>
          <p:nvPr>
            <p:ph sz="quarter" idx="4294967295"/>
          </p:nvPr>
        </p:nvSpPr>
        <p:spPr>
          <a:xfrm>
            <a:off x="152400" y="1524000"/>
            <a:ext cx="8738226" cy="1371600"/>
          </a:xfrm>
          <a:prstGeom prst="rect">
            <a:avLst/>
          </a:prstGeom>
        </p:spPr>
        <p:txBody>
          <a:bodyPr/>
          <a:lstStyle/>
          <a:p>
            <a:r>
              <a:rPr lang="en-US" sz="2800" b="1" dirty="0"/>
              <a:t>Animation</a:t>
            </a:r>
            <a:r>
              <a:rPr lang="en-US" sz="2800" dirty="0"/>
              <a:t>:  the appearance of motion created by displaying a series of still images in sequence</a:t>
            </a:r>
            <a:endParaRPr lang="en-US" sz="2800" b="1" dirty="0"/>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9256"/>
          <a:stretch/>
        </p:blipFill>
        <p:spPr bwMode="auto">
          <a:xfrm>
            <a:off x="1524000" y="2514600"/>
            <a:ext cx="6195653"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6327715"/>
      </p:ext>
    </p:extLst>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2"/>
          <p:cNvSpPr>
            <a:spLocks noGrp="1"/>
          </p:cNvSpPr>
          <p:nvPr>
            <p:ph type="title"/>
          </p:nvPr>
        </p:nvSpPr>
        <p:spPr/>
        <p:txBody>
          <a:bodyPr/>
          <a:lstStyle/>
          <a:p>
            <a:r>
              <a:rPr lang="en-US" dirty="0"/>
              <a:t>Digital Media on the Web (4 of 6)</a:t>
            </a:r>
            <a:endParaRPr lang="en-US" altLang="en-US" dirty="0"/>
          </a:p>
        </p:txBody>
      </p:sp>
      <p:sp>
        <p:nvSpPr>
          <p:cNvPr id="5" name="Content Placeholder 4"/>
          <p:cNvSpPr>
            <a:spLocks noGrp="1"/>
          </p:cNvSpPr>
          <p:nvPr>
            <p:ph idx="1"/>
          </p:nvPr>
        </p:nvSpPr>
        <p:spPr>
          <a:xfrm>
            <a:off x="533400" y="1385456"/>
            <a:ext cx="7966364" cy="2348344"/>
          </a:xfrm>
        </p:spPr>
        <p:txBody>
          <a:bodyPr/>
          <a:lstStyle/>
          <a:p>
            <a:r>
              <a:rPr lang="en-US" sz="2800" b="1" dirty="0"/>
              <a:t>Audio</a:t>
            </a:r>
            <a:r>
              <a:rPr lang="en-US" sz="2800" dirty="0"/>
              <a:t>: includes music, speech, or any other sound</a:t>
            </a:r>
          </a:p>
          <a:p>
            <a:pPr lvl="1"/>
            <a:r>
              <a:rPr lang="en-US" dirty="0"/>
              <a:t>Compressed to reduce file size</a:t>
            </a:r>
          </a:p>
          <a:p>
            <a:r>
              <a:rPr lang="en-US" sz="2800" dirty="0"/>
              <a:t>You listen to audio on your computer using a media player</a:t>
            </a:r>
            <a:endParaRPr lang="en-US" dirty="0"/>
          </a:p>
        </p:txBody>
      </p:sp>
    </p:spTree>
    <p:extLst>
      <p:ext uri="{BB962C8B-B14F-4D97-AF65-F5344CB8AC3E}">
        <p14:creationId xmlns:p14="http://schemas.microsoft.com/office/powerpoint/2010/main" val="3992501163"/>
      </p:ext>
    </p:extLst>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A photo shows the Windows Media Player playing a song from the playlist on the right. &#10;"/>
          <p:cNvPicPr>
            <a:picLocks noGrp="1" noChangeAspect="1" noChangeArrowheads="1"/>
          </p:cNvPicPr>
          <p:nvPr>
            <p:ph type="pic" sz="quarter" idx="10"/>
          </p:nvPr>
        </p:nvPicPr>
        <p:blipFill rotWithShape="1">
          <a:blip r:embed="rId2">
            <a:extLst>
              <a:ext uri="{28A0092B-C50C-407E-A947-70E740481C1C}">
                <a14:useLocalDpi xmlns:a14="http://schemas.microsoft.com/office/drawing/2010/main" val="0"/>
              </a:ext>
            </a:extLst>
          </a:blip>
          <a:srcRect l="2436" t="2886"/>
          <a:stretch/>
        </p:blipFill>
        <p:spPr bwMode="auto">
          <a:xfrm>
            <a:off x="111211" y="86496"/>
            <a:ext cx="8639572" cy="5476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ontent Placeholder 1"/>
          <p:cNvSpPr>
            <a:spLocks noGrp="1"/>
          </p:cNvSpPr>
          <p:nvPr>
            <p:ph type="body" sz="half" idx="2"/>
          </p:nvPr>
        </p:nvSpPr>
        <p:spPr>
          <a:xfrm>
            <a:off x="533400" y="5562600"/>
            <a:ext cx="8032638" cy="665175"/>
          </a:xfrm>
        </p:spPr>
        <p:txBody>
          <a:bodyPr/>
          <a:lstStyle/>
          <a:p>
            <a:r>
              <a:rPr lang="en-US" sz="1800" b="1" dirty="0"/>
              <a:t>Figure 2-24 </a:t>
            </a:r>
            <a:r>
              <a:rPr lang="en-US" sz="1800" dirty="0"/>
              <a:t>Windows Media Player is a popular media player, through which you can listen to music and watch video. </a:t>
            </a:r>
          </a:p>
        </p:txBody>
      </p:sp>
    </p:spTree>
    <p:extLst>
      <p:ext uri="{BB962C8B-B14F-4D97-AF65-F5344CB8AC3E}">
        <p14:creationId xmlns:p14="http://schemas.microsoft.com/office/powerpoint/2010/main" val="2901228322"/>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2"/>
          <p:cNvSpPr>
            <a:spLocks noGrp="1"/>
          </p:cNvSpPr>
          <p:nvPr>
            <p:ph type="title"/>
          </p:nvPr>
        </p:nvSpPr>
        <p:spPr/>
        <p:txBody>
          <a:bodyPr/>
          <a:lstStyle/>
          <a:p>
            <a:r>
              <a:rPr lang="en-US" dirty="0"/>
              <a:t>Digital Media on the Web (5 of 6)</a:t>
            </a:r>
            <a:endParaRPr lang="en-US" altLang="en-US" dirty="0"/>
          </a:p>
        </p:txBody>
      </p:sp>
      <p:sp>
        <p:nvSpPr>
          <p:cNvPr id="37891" name="Content Placeholder 3"/>
          <p:cNvSpPr>
            <a:spLocks noGrp="1"/>
          </p:cNvSpPr>
          <p:nvPr>
            <p:ph idx="1"/>
          </p:nvPr>
        </p:nvSpPr>
        <p:spPr>
          <a:xfrm>
            <a:off x="228600" y="1295401"/>
            <a:ext cx="8763000" cy="1905000"/>
          </a:xfrm>
        </p:spPr>
        <p:txBody>
          <a:bodyPr>
            <a:normAutofit/>
          </a:bodyPr>
          <a:lstStyle/>
          <a:p>
            <a:r>
              <a:rPr lang="en-US" sz="2800" b="1" dirty="0"/>
              <a:t>Video</a:t>
            </a:r>
            <a:r>
              <a:rPr lang="en-US" sz="2800" dirty="0"/>
              <a:t> consists of images displayed in motion</a:t>
            </a:r>
          </a:p>
          <a:p>
            <a:r>
              <a:rPr lang="en-US" sz="2800" b="1" dirty="0"/>
              <a:t>Virtual Reality</a:t>
            </a:r>
            <a:r>
              <a:rPr lang="en-US" sz="2800" dirty="0"/>
              <a:t> (VR) is the use of computers to simulate a real or imagined environment that appears as a three-dimensional (3-D) space.</a:t>
            </a:r>
            <a:endParaRPr lang="en-US" altLang="en-US" sz="2800" dirty="0"/>
          </a:p>
        </p:txBody>
      </p:sp>
    </p:spTree>
    <p:extLst>
      <p:ext uri="{BB962C8B-B14F-4D97-AF65-F5344CB8AC3E}">
        <p14:creationId xmlns:p14="http://schemas.microsoft.com/office/powerpoint/2010/main" val="2956222072"/>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A photo shows a VR world of the Gemini 7 space capsule, accessible through a computer or mobile device. &#10;"/>
          <p:cNvPicPr>
            <a:picLocks noGrp="1" noChangeAspect="1" noChangeArrowheads="1"/>
          </p:cNvPicPr>
          <p:nvPr>
            <p:ph type="pic" sz="quarter" idx="10"/>
          </p:nvPr>
        </p:nvPicPr>
        <p:blipFill rotWithShape="1">
          <a:blip r:embed="rId3">
            <a:extLst>
              <a:ext uri="{28A0092B-C50C-407E-A947-70E740481C1C}">
                <a14:useLocalDpi xmlns:a14="http://schemas.microsoft.com/office/drawing/2010/main" val="0"/>
              </a:ext>
            </a:extLst>
          </a:blip>
          <a:srcRect t="363" b="1"/>
          <a:stretch/>
        </p:blipFill>
        <p:spPr bwMode="auto">
          <a:xfrm>
            <a:off x="1406829" y="0"/>
            <a:ext cx="5755972"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Content Placeholder 8"/>
          <p:cNvSpPr>
            <a:spLocks noGrp="1"/>
          </p:cNvSpPr>
          <p:nvPr>
            <p:ph type="body" sz="half" idx="2"/>
          </p:nvPr>
        </p:nvSpPr>
        <p:spPr>
          <a:xfrm>
            <a:off x="519169" y="4953000"/>
            <a:ext cx="8032638" cy="1219200"/>
          </a:xfrm>
        </p:spPr>
        <p:txBody>
          <a:bodyPr/>
          <a:lstStyle/>
          <a:p>
            <a:r>
              <a:rPr lang="en-US" sz="1800" b="1" dirty="0"/>
              <a:t>Figure 2-25 </a:t>
            </a:r>
            <a:r>
              <a:rPr lang="en-US" sz="1800" dirty="0"/>
              <a:t>Users can explore a VR world using a touch screen or their input device. For example, users can explore the inside of the Gemini 7 space capsule, located at the Smithsonian Air and Space Museum in Washington, D.C., from their computer or mobile device.            D.C.: District of Columbia</a:t>
            </a:r>
            <a:endParaRPr lang="en-US" dirty="0"/>
          </a:p>
        </p:txBody>
      </p:sp>
    </p:spTree>
    <p:extLst>
      <p:ext uri="{BB962C8B-B14F-4D97-AF65-F5344CB8AC3E}">
        <p14:creationId xmlns:p14="http://schemas.microsoft.com/office/powerpoint/2010/main" val="1206542206"/>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Digital Media on the Web (6 of 6)</a:t>
            </a:r>
          </a:p>
        </p:txBody>
      </p:sp>
      <p:sp>
        <p:nvSpPr>
          <p:cNvPr id="7" name="Content Placeholder 6"/>
          <p:cNvSpPr>
            <a:spLocks noGrp="1"/>
          </p:cNvSpPr>
          <p:nvPr>
            <p:ph idx="1"/>
          </p:nvPr>
        </p:nvSpPr>
        <p:spPr>
          <a:xfrm>
            <a:off x="228600" y="1493345"/>
            <a:ext cx="8763000" cy="868855"/>
          </a:xfrm>
        </p:spPr>
        <p:txBody>
          <a:bodyPr/>
          <a:lstStyle/>
          <a:p>
            <a:pPr lvl="0"/>
            <a:r>
              <a:rPr lang="en-US" sz="2800" dirty="0"/>
              <a:t>A plug-in, or add-on, is a program that extends the capability of a browser</a:t>
            </a:r>
          </a:p>
        </p:txBody>
      </p:sp>
      <p:pic>
        <p:nvPicPr>
          <p:cNvPr id="205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r="53356" b="17493"/>
          <a:stretch/>
        </p:blipFill>
        <p:spPr bwMode="auto">
          <a:xfrm>
            <a:off x="1447800" y="2432222"/>
            <a:ext cx="5618051" cy="37411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5562599" y="2432222"/>
            <a:ext cx="1503251" cy="69197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194004813"/>
      </p:ext>
    </p:extLst>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Digital Media on the Web (6 of 6)</a:t>
            </a:r>
          </a:p>
        </p:txBody>
      </p:sp>
      <p:sp>
        <p:nvSpPr>
          <p:cNvPr id="7" name="Content Placeholder 6"/>
          <p:cNvSpPr>
            <a:spLocks noGrp="1"/>
          </p:cNvSpPr>
          <p:nvPr>
            <p:ph idx="1"/>
          </p:nvPr>
        </p:nvSpPr>
        <p:spPr>
          <a:xfrm>
            <a:off x="228600" y="1493345"/>
            <a:ext cx="8763000" cy="868855"/>
          </a:xfrm>
        </p:spPr>
        <p:txBody>
          <a:bodyPr/>
          <a:lstStyle/>
          <a:p>
            <a:pPr lvl="0"/>
            <a:r>
              <a:rPr lang="en-US" sz="2800" dirty="0"/>
              <a:t>A plug-in, or add-on, is a program that extends the capability of a browser</a:t>
            </a:r>
          </a:p>
        </p:txBody>
      </p:sp>
      <p:pic>
        <p:nvPicPr>
          <p:cNvPr id="307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8401" t="2613" r="55857" b="90653"/>
          <a:stretch/>
        </p:blipFill>
        <p:spPr bwMode="auto">
          <a:xfrm>
            <a:off x="1295400" y="2667000"/>
            <a:ext cx="6385120" cy="281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89023550"/>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Other Internet Services (1 of 11)</a:t>
            </a:r>
          </a:p>
        </p:txBody>
      </p:sp>
      <p:sp>
        <p:nvSpPr>
          <p:cNvPr id="7" name="Content Placeholder 6"/>
          <p:cNvSpPr>
            <a:spLocks noGrp="1"/>
          </p:cNvSpPr>
          <p:nvPr>
            <p:ph idx="1"/>
          </p:nvPr>
        </p:nvSpPr>
        <p:spPr>
          <a:xfrm>
            <a:off x="228600" y="1524000"/>
            <a:ext cx="8763000" cy="4572000"/>
          </a:xfrm>
        </p:spPr>
        <p:txBody>
          <a:bodyPr/>
          <a:lstStyle/>
          <a:p>
            <a:r>
              <a:rPr lang="en-US" dirty="0"/>
              <a:t>Other Internet Service</a:t>
            </a:r>
          </a:p>
          <a:p>
            <a:pPr marL="0" indent="444500">
              <a:buNone/>
            </a:pPr>
            <a:r>
              <a:rPr lang="en-US" dirty="0"/>
              <a:t>- Email</a:t>
            </a:r>
          </a:p>
          <a:p>
            <a:pPr marL="0" indent="444500">
              <a:buNone/>
            </a:pPr>
            <a:r>
              <a:rPr lang="en-US" dirty="0"/>
              <a:t>- Internet Messaging</a:t>
            </a:r>
          </a:p>
          <a:p>
            <a:pPr marL="0" indent="444500">
              <a:buNone/>
            </a:pPr>
            <a:r>
              <a:rPr lang="en-US" dirty="0"/>
              <a:t>- Chat Room</a:t>
            </a:r>
          </a:p>
          <a:p>
            <a:pPr marL="0" indent="444500">
              <a:buNone/>
            </a:pPr>
            <a:r>
              <a:rPr lang="en-US" dirty="0"/>
              <a:t>- O</a:t>
            </a:r>
            <a:r>
              <a:rPr lang="en-US" altLang="zh-TW" dirty="0"/>
              <a:t>nline Discussion</a:t>
            </a:r>
          </a:p>
          <a:p>
            <a:pPr marL="0" indent="444500">
              <a:buNone/>
            </a:pPr>
            <a:r>
              <a:rPr lang="en-US" altLang="zh-TW" dirty="0"/>
              <a:t>- VoIP(Voice over Internet Protocol)</a:t>
            </a:r>
          </a:p>
          <a:p>
            <a:pPr marL="0" indent="444500">
              <a:buNone/>
            </a:pPr>
            <a:r>
              <a:rPr lang="en-US" altLang="zh-TW" dirty="0"/>
              <a:t>- FTP(File Transfer Protocol)</a:t>
            </a:r>
          </a:p>
          <a:p>
            <a:pPr marL="0" indent="0">
              <a:buNone/>
            </a:pPr>
            <a:endParaRPr lang="en-US" altLang="zh-TW" dirty="0"/>
          </a:p>
          <a:p>
            <a:pPr marL="0" indent="0">
              <a:buNone/>
            </a:pPr>
            <a:endParaRPr lang="en-US" dirty="0"/>
          </a:p>
          <a:p>
            <a:pPr marL="0" indent="0">
              <a:buNone/>
            </a:pPr>
            <a:r>
              <a:rPr lang="en-US" dirty="0"/>
              <a:t> </a:t>
            </a:r>
            <a:endParaRPr lang="en-US" sz="2800" dirty="0"/>
          </a:p>
        </p:txBody>
      </p:sp>
    </p:spTree>
    <p:extLst>
      <p:ext uri="{BB962C8B-B14F-4D97-AF65-F5344CB8AC3E}">
        <p14:creationId xmlns:p14="http://schemas.microsoft.com/office/powerpoint/2010/main" val="1946373611"/>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The Internet (2 of 3)</a:t>
            </a:r>
            <a:endParaRPr lang="zh-TW" altLang="en-US" dirty="0"/>
          </a:p>
        </p:txBody>
      </p:sp>
      <p:sp>
        <p:nvSpPr>
          <p:cNvPr id="4" name="Content Placeholder 2"/>
          <p:cNvSpPr>
            <a:spLocks noGrp="1"/>
          </p:cNvSpPr>
          <p:nvPr>
            <p:ph idx="1"/>
          </p:nvPr>
        </p:nvSpPr>
        <p:spPr/>
        <p:txBody>
          <a:bodyPr/>
          <a:lstStyle/>
          <a:p>
            <a:r>
              <a:rPr lang="en-US" sz="2800" dirty="0"/>
              <a:t>The Internet originated as ARPANet in September 1969 and had two main goals:</a:t>
            </a:r>
          </a:p>
          <a:p>
            <a:pPr lvl="1"/>
            <a:r>
              <a:rPr lang="en-US" dirty="0"/>
              <a:t>Allow scientists at different physical locations to share information and work together</a:t>
            </a:r>
          </a:p>
          <a:p>
            <a:pPr lvl="1"/>
            <a:r>
              <a:rPr lang="en-US" dirty="0"/>
              <a:t>Function even if part of the network were disabled or destroyed by a disaster</a:t>
            </a:r>
            <a:endParaRPr lang="en-US" altLang="en-US" sz="24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0286" y="3498189"/>
            <a:ext cx="2784513" cy="2593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73351471"/>
      </p:ext>
    </p:extLst>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Other Internet Services (1 of 11)</a:t>
            </a:r>
          </a:p>
        </p:txBody>
      </p:sp>
      <p:sp>
        <p:nvSpPr>
          <p:cNvPr id="7" name="Content Placeholder 6"/>
          <p:cNvSpPr>
            <a:spLocks noGrp="1"/>
          </p:cNvSpPr>
          <p:nvPr>
            <p:ph idx="1"/>
          </p:nvPr>
        </p:nvSpPr>
        <p:spPr>
          <a:xfrm>
            <a:off x="228600" y="1524000"/>
            <a:ext cx="8763000" cy="2253587"/>
          </a:xfrm>
        </p:spPr>
        <p:txBody>
          <a:bodyPr/>
          <a:lstStyle/>
          <a:p>
            <a:r>
              <a:rPr lang="en-US" sz="2800" b="1" dirty="0"/>
              <a:t>Email </a:t>
            </a:r>
            <a:r>
              <a:rPr lang="en-US" sz="2800" dirty="0"/>
              <a:t>is the transmission of messages and files via a computer network</a:t>
            </a:r>
          </a:p>
          <a:p>
            <a:r>
              <a:rPr lang="en-US" sz="2800" dirty="0"/>
              <a:t>An </a:t>
            </a:r>
            <a:r>
              <a:rPr lang="en-US" sz="2800" b="1" dirty="0"/>
              <a:t>email program</a:t>
            </a:r>
            <a:r>
              <a:rPr lang="en-US" sz="2800" dirty="0"/>
              <a:t> allows you to create, send, receive, forward, store, print, and delete email messages</a:t>
            </a:r>
          </a:p>
        </p:txBody>
      </p:sp>
    </p:spTree>
    <p:extLst>
      <p:ext uri="{BB962C8B-B14F-4D97-AF65-F5344CB8AC3E}">
        <p14:creationId xmlns:p14="http://schemas.microsoft.com/office/powerpoint/2010/main" val="1673971267"/>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5" descr="&quot;An illustration shows the four steps involved in how an email message may travel from a sender to a receiver with accompanying photos at each steps as follows:&#10;Step 1:&#10;Using an email program, you create and send a message on a computer or mobile device. Accompanying photo shows an email message on the screen of a desktop computer.&#10;Step 2:&#10;Your email program contacts software on the outgoing mail server. Accompanying photo shows a server.&#10;Step 3:&#10;Software on the outgoing mail server determines the best route for the data and sends the message, which travels along Internet routers to the recipient's incoming mail server. Accompanying photo shows the two internet routers.&#10;Step 4:&#10;When the recipient uses an email program to check for email messages, the message transfers from the incoming mail server to the recipient's computer or mobile device. Accompanying photos show an incoming mail service illustrated as a rack from where it transfers the email to a smartphone. The photo also shows a new email received on the screen of the smartphone.&quot;&#10;"/>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1" y="-76200"/>
            <a:ext cx="9191361" cy="5486400"/>
          </a:xfrm>
        </p:spPr>
      </p:pic>
      <p:sp>
        <p:nvSpPr>
          <p:cNvPr id="4" name="Content Placeholder 3"/>
          <p:cNvSpPr>
            <a:spLocks noGrp="1"/>
          </p:cNvSpPr>
          <p:nvPr>
            <p:ph type="body" sz="half" idx="2"/>
          </p:nvPr>
        </p:nvSpPr>
        <p:spPr>
          <a:xfrm>
            <a:off x="533400" y="5638800"/>
            <a:ext cx="8032638" cy="665175"/>
          </a:xfrm>
        </p:spPr>
        <p:txBody>
          <a:bodyPr/>
          <a:lstStyle/>
          <a:p>
            <a:r>
              <a:rPr lang="en-US" sz="1800" b="1" dirty="0"/>
              <a:t>Figure 2-26 </a:t>
            </a:r>
            <a:r>
              <a:rPr lang="en-US" sz="1800" dirty="0"/>
              <a:t>This figure shows how an email message may travel from a sender to a receiver.</a:t>
            </a:r>
          </a:p>
        </p:txBody>
      </p:sp>
    </p:spTree>
    <p:extLst>
      <p:ext uri="{BB962C8B-B14F-4D97-AF65-F5344CB8AC3E}">
        <p14:creationId xmlns:p14="http://schemas.microsoft.com/office/powerpoint/2010/main" val="3800938499"/>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Other Internet Services (4 of 11)</a:t>
            </a:r>
          </a:p>
        </p:txBody>
      </p:sp>
      <p:sp>
        <p:nvSpPr>
          <p:cNvPr id="9" name="Content Placeholder 8"/>
          <p:cNvSpPr>
            <a:spLocks noGrp="1"/>
          </p:cNvSpPr>
          <p:nvPr>
            <p:ph idx="1"/>
          </p:nvPr>
        </p:nvSpPr>
        <p:spPr/>
        <p:txBody>
          <a:bodyPr/>
          <a:lstStyle/>
          <a:p>
            <a:r>
              <a:rPr lang="en-US" sz="2800" b="1" dirty="0"/>
              <a:t>Internet messaging </a:t>
            </a:r>
            <a:r>
              <a:rPr lang="en-US" sz="2800" dirty="0"/>
              <a:t>services, which often occur in real-time, are communications services that notify you when one or more of your established contacts are online and then allows you to exchange messages or files or join a private chat room with them</a:t>
            </a:r>
          </a:p>
        </p:txBody>
      </p:sp>
    </p:spTree>
    <p:extLst>
      <p:ext uri="{BB962C8B-B14F-4D97-AF65-F5344CB8AC3E}">
        <p14:creationId xmlns:p14="http://schemas.microsoft.com/office/powerpoint/2010/main" val="879580366"/>
      </p:ext>
    </p:extLst>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descr="An illustration shows the Facebook messenger chat conversations between Mary and Jackie. The screen shows the messages sent and received. The sent messages are aligned to the left and the received messages are aligned to the right. Arrows between the two chat screens show the flow of the conversation.&#10;"/>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tretch>
            <a:fillRect/>
          </a:stretch>
        </p:blipFill>
        <p:spPr bwMode="auto">
          <a:xfrm>
            <a:off x="1295400" y="-1"/>
            <a:ext cx="6701893" cy="5215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4"/>
          <p:cNvSpPr>
            <a:spLocks noGrp="1"/>
          </p:cNvSpPr>
          <p:nvPr>
            <p:ph type="body" sz="half" idx="2"/>
          </p:nvPr>
        </p:nvSpPr>
        <p:spPr>
          <a:xfrm>
            <a:off x="228600" y="5198947"/>
            <a:ext cx="8686800" cy="973253"/>
          </a:xfrm>
        </p:spPr>
        <p:txBody>
          <a:bodyPr/>
          <a:lstStyle/>
          <a:p>
            <a:r>
              <a:rPr lang="en-US" sz="1800" b="1" dirty="0"/>
              <a:t>Figure 2-28 </a:t>
            </a:r>
            <a:r>
              <a:rPr lang="en-US" sz="1800" dirty="0"/>
              <a:t>With Internet messaging services, you and the person(s) with whom you are conversing are online at the same time. The conversation appears on all parties' screens at the same time. Shown here is Facebook messenger.</a:t>
            </a:r>
          </a:p>
        </p:txBody>
      </p:sp>
    </p:spTree>
    <p:extLst>
      <p:ext uri="{BB962C8B-B14F-4D97-AF65-F5344CB8AC3E}">
        <p14:creationId xmlns:p14="http://schemas.microsoft.com/office/powerpoint/2010/main" val="321888296"/>
      </p:ext>
    </p:extLst>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Internet Services (6 of 11)</a:t>
            </a:r>
          </a:p>
        </p:txBody>
      </p:sp>
      <p:sp>
        <p:nvSpPr>
          <p:cNvPr id="3" name="Content Placeholder 2"/>
          <p:cNvSpPr>
            <a:spLocks noGrp="1"/>
          </p:cNvSpPr>
          <p:nvPr>
            <p:ph idx="1"/>
          </p:nvPr>
        </p:nvSpPr>
        <p:spPr>
          <a:xfrm>
            <a:off x="228600" y="1447800"/>
            <a:ext cx="8763000" cy="2726840"/>
          </a:xfrm>
        </p:spPr>
        <p:txBody>
          <a:bodyPr/>
          <a:lstStyle/>
          <a:p>
            <a:r>
              <a:rPr lang="en-US" sz="2800" dirty="0"/>
              <a:t>A </a:t>
            </a:r>
            <a:r>
              <a:rPr lang="en-US" sz="2800" b="1" dirty="0"/>
              <a:t>chat</a:t>
            </a:r>
            <a:r>
              <a:rPr lang="en-US" sz="2800" dirty="0"/>
              <a:t> is a real-time typed conversation that takes place on a computer or mobile device with many other online users</a:t>
            </a:r>
          </a:p>
          <a:p>
            <a:r>
              <a:rPr lang="en-US" sz="2800" dirty="0"/>
              <a:t>A </a:t>
            </a:r>
            <a:r>
              <a:rPr lang="en-US" sz="2800" b="1" dirty="0"/>
              <a:t>chat room</a:t>
            </a:r>
            <a:r>
              <a:rPr lang="en-US" sz="2800" dirty="0"/>
              <a:t> is a website or application that permits users to chat with others who are online at the same time</a:t>
            </a:r>
          </a:p>
        </p:txBody>
      </p:sp>
    </p:spTree>
    <p:extLst>
      <p:ext uri="{BB962C8B-B14F-4D97-AF65-F5344CB8AC3E}">
        <p14:creationId xmlns:p14="http://schemas.microsoft.com/office/powerpoint/2010/main" val="1239336045"/>
      </p:ext>
    </p:extLst>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An illustration shows a woman typing a text, which smartphone should I buy?, on her laptop and that is viewed on the screens of other computers connected to the centralized server. A world map is shown at the background of the illustration to represent the worldwide reach of the network. &#10;"/>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tretch>
            <a:fillRect/>
          </a:stretch>
        </p:blipFill>
        <p:spPr bwMode="auto">
          <a:xfrm>
            <a:off x="0" y="-76202"/>
            <a:ext cx="8763000" cy="6026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304800" y="5867400"/>
            <a:ext cx="8610600" cy="469232"/>
          </a:xfrm>
        </p:spPr>
        <p:txBody>
          <a:bodyPr/>
          <a:lstStyle/>
          <a:p>
            <a:r>
              <a:rPr lang="en-US" sz="1800" b="1" dirty="0"/>
              <a:t>Figure 2-29 </a:t>
            </a:r>
            <a:r>
              <a:rPr lang="en-US" sz="1800" dirty="0"/>
              <a:t>As you type, others in the same chat room see what you have typed. </a:t>
            </a:r>
          </a:p>
        </p:txBody>
      </p:sp>
    </p:spTree>
    <p:extLst>
      <p:ext uri="{BB962C8B-B14F-4D97-AF65-F5344CB8AC3E}">
        <p14:creationId xmlns:p14="http://schemas.microsoft.com/office/powerpoint/2010/main" val="1346838289"/>
      </p:ext>
    </p:extLst>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Internet Services (8 of 11)</a:t>
            </a:r>
          </a:p>
        </p:txBody>
      </p:sp>
      <p:sp>
        <p:nvSpPr>
          <p:cNvPr id="3" name="Content Placeholder 2"/>
          <p:cNvSpPr>
            <a:spLocks noGrp="1"/>
          </p:cNvSpPr>
          <p:nvPr>
            <p:ph idx="1"/>
          </p:nvPr>
        </p:nvSpPr>
        <p:spPr>
          <a:xfrm>
            <a:off x="228600" y="1407812"/>
            <a:ext cx="8763000" cy="1563988"/>
          </a:xfrm>
        </p:spPr>
        <p:txBody>
          <a:bodyPr/>
          <a:lstStyle/>
          <a:p>
            <a:r>
              <a:rPr lang="en-US" sz="2800" dirty="0"/>
              <a:t>An </a:t>
            </a:r>
            <a:r>
              <a:rPr lang="en-US" sz="2800" b="1" dirty="0"/>
              <a:t>online discussion </a:t>
            </a:r>
            <a:r>
              <a:rPr lang="en-US" sz="2800" dirty="0"/>
              <a:t>is an online area in which users have written discussions about a particular subject</a:t>
            </a:r>
          </a:p>
        </p:txBody>
      </p:sp>
      <p:pic>
        <p:nvPicPr>
          <p:cNvPr id="4" name="Picture 2" descr="A screenshot shows Google group page with several users discussing about a topic. All messages sent and received  are viewed on the same thread. &#10;"/>
          <p:cNvPicPr>
            <a:picLocks noChangeAspect="1" noChangeArrowheads="1"/>
          </p:cNvPicPr>
          <p:nvPr/>
        </p:nvPicPr>
        <p:blipFill rotWithShape="1">
          <a:blip r:embed="rId3">
            <a:extLst>
              <a:ext uri="{28A0092B-C50C-407E-A947-70E740481C1C}">
                <a14:useLocalDpi xmlns:a14="http://schemas.microsoft.com/office/drawing/2010/main" val="0"/>
              </a:ext>
            </a:extLst>
          </a:blip>
          <a:srcRect l="2410" t="1218" r="2243"/>
          <a:stretch/>
        </p:blipFill>
        <p:spPr bwMode="auto">
          <a:xfrm>
            <a:off x="609600" y="2814759"/>
            <a:ext cx="7930977" cy="33690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9737284"/>
      </p:ext>
    </p:extLst>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dirty="0"/>
              <a:t>Other Internet Services (10 of 11)</a:t>
            </a:r>
            <a:endParaRPr lang="en-US" dirty="0"/>
          </a:p>
        </p:txBody>
      </p:sp>
      <p:sp>
        <p:nvSpPr>
          <p:cNvPr id="6" name="Content Placeholder 6"/>
          <p:cNvSpPr>
            <a:spLocks noGrp="1"/>
          </p:cNvSpPr>
          <p:nvPr>
            <p:ph sz="quarter" idx="4294967295"/>
          </p:nvPr>
        </p:nvSpPr>
        <p:spPr>
          <a:xfrm>
            <a:off x="152400" y="1467668"/>
            <a:ext cx="8763000" cy="970732"/>
          </a:xfrm>
          <a:prstGeom prst="rect">
            <a:avLst/>
          </a:prstGeom>
        </p:spPr>
        <p:txBody>
          <a:bodyPr/>
          <a:lstStyle/>
          <a:p>
            <a:pPr marL="0" indent="0">
              <a:buNone/>
            </a:pPr>
            <a:r>
              <a:rPr lang="en-US" b="1" dirty="0"/>
              <a:t>VoIP</a:t>
            </a:r>
            <a:r>
              <a:rPr lang="en-US" dirty="0"/>
              <a:t> (Voice over Internet Protocol) enables users to speak to other users via their Internet connection.</a:t>
            </a:r>
          </a:p>
        </p:txBody>
      </p:sp>
      <p:pic>
        <p:nvPicPr>
          <p:cNvPr id="7" name="Picture 13" descr="A screenshot shows a woman on a VoIP video call with a man and his dog. The video of the woman is shown at the right bottom corner of the screen, as an inset. &#10;"/>
          <p:cNvPicPr>
            <a:picLocks noChangeAspect="1"/>
          </p:cNvPicPr>
          <p:nvPr/>
        </p:nvPicPr>
        <p:blipFill rotWithShape="1">
          <a:blip r:embed="rId3">
            <a:extLst>
              <a:ext uri="{28A0092B-C50C-407E-A947-70E740481C1C}">
                <a14:useLocalDpi xmlns:a14="http://schemas.microsoft.com/office/drawing/2010/main" val="0"/>
              </a:ext>
            </a:extLst>
          </a:blip>
          <a:srcRect t="3419" b="9938"/>
          <a:stretch/>
        </p:blipFill>
        <p:spPr>
          <a:xfrm>
            <a:off x="2098830" y="2388972"/>
            <a:ext cx="5825970" cy="3707028"/>
          </a:xfrm>
          <a:prstGeom prst="rect">
            <a:avLst/>
          </a:prstGeom>
        </p:spPr>
      </p:pic>
      <p:sp>
        <p:nvSpPr>
          <p:cNvPr id="8" name="Content Placeholder 12"/>
          <p:cNvSpPr>
            <a:spLocks noGrp="1"/>
          </p:cNvSpPr>
          <p:nvPr>
            <p:ph sz="quarter" idx="4294967295"/>
          </p:nvPr>
        </p:nvSpPr>
        <p:spPr>
          <a:xfrm>
            <a:off x="330527" y="5638800"/>
            <a:ext cx="1762125" cy="251460"/>
          </a:xfrm>
          <a:prstGeom prst="rect">
            <a:avLst/>
          </a:prstGeom>
        </p:spPr>
        <p:txBody>
          <a:bodyPr/>
          <a:lstStyle/>
          <a:p>
            <a:pPr marL="0" indent="0">
              <a:buNone/>
            </a:pPr>
            <a:r>
              <a:rPr lang="en-US" sz="1400" dirty="0"/>
              <a:t>Source: Microsoft</a:t>
            </a:r>
          </a:p>
        </p:txBody>
      </p:sp>
    </p:spTree>
    <p:extLst>
      <p:ext uri="{BB962C8B-B14F-4D97-AF65-F5344CB8AC3E}">
        <p14:creationId xmlns:p14="http://schemas.microsoft.com/office/powerpoint/2010/main" val="48248352"/>
      </p:ext>
    </p:extLst>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marR="0" indent="0" algn="ctr" defTabSz="914400" rtl="0" eaLnBrk="1" fontAlgn="base" latinLnBrk="0" hangingPunct="1">
              <a:lnSpc>
                <a:spcPct val="100000"/>
              </a:lnSpc>
              <a:spcBef>
                <a:spcPct val="0"/>
              </a:spcBef>
              <a:spcAft>
                <a:spcPct val="0"/>
              </a:spcAft>
              <a:buClrTx/>
              <a:buSzTx/>
              <a:buFontTx/>
              <a:buNone/>
              <a:tabLst/>
              <a:defRPr/>
            </a:pPr>
            <a:r>
              <a:rPr lang="en-US" dirty="0"/>
              <a:t>Other Internet Services </a:t>
            </a:r>
            <a:r>
              <a:rPr lang="en-US" sz="3600" b="0" kern="1200" dirty="0">
                <a:solidFill>
                  <a:schemeClr val="bg1"/>
                </a:solidFill>
                <a:effectLst/>
                <a:latin typeface="Arial" pitchFamily="34" charset="0"/>
                <a:ea typeface="Verdana" pitchFamily="34" charset="0"/>
                <a:cs typeface="Arial" pitchFamily="34" charset="0"/>
              </a:rPr>
              <a:t>(11 of 11)</a:t>
            </a:r>
            <a:endParaRPr lang="en-US" dirty="0">
              <a:effectLst/>
            </a:endParaRPr>
          </a:p>
        </p:txBody>
      </p:sp>
      <p:sp>
        <p:nvSpPr>
          <p:cNvPr id="3" name="Content Placeholder 2"/>
          <p:cNvSpPr>
            <a:spLocks noGrp="1"/>
          </p:cNvSpPr>
          <p:nvPr>
            <p:ph idx="1"/>
          </p:nvPr>
        </p:nvSpPr>
        <p:spPr/>
        <p:txBody>
          <a:bodyPr/>
          <a:lstStyle/>
          <a:p>
            <a:r>
              <a:rPr lang="en-US" b="1" dirty="0"/>
              <a:t>FTP</a:t>
            </a:r>
            <a:r>
              <a:rPr lang="en-US" dirty="0"/>
              <a:t> (File Transfer Protocol) is an Internet standard that permits file uploading and downloading to and from other computers on the Internet</a:t>
            </a:r>
          </a:p>
          <a:p>
            <a:r>
              <a:rPr lang="en-US" dirty="0"/>
              <a:t>Many operating systems include FTP capabilities</a:t>
            </a:r>
          </a:p>
          <a:p>
            <a:r>
              <a:rPr lang="en-US" dirty="0"/>
              <a:t>An FTP server is a computer that allows users to upload and/or download files using FTP</a:t>
            </a:r>
          </a:p>
        </p:txBody>
      </p:sp>
      <p:pic>
        <p:nvPicPr>
          <p:cNvPr id="5123"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 t="8555" r="71442" b="87682"/>
          <a:stretch/>
        </p:blipFill>
        <p:spPr bwMode="auto">
          <a:xfrm>
            <a:off x="0" y="4575583"/>
            <a:ext cx="9144000" cy="4536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文字方塊 3">
            <a:extLst>
              <a:ext uri="{FF2B5EF4-FFF2-40B4-BE49-F238E27FC236}">
                <a16:creationId xmlns:a16="http://schemas.microsoft.com/office/drawing/2014/main" id="{77F271D7-3EB0-4C1E-954C-39BA87F8B463}"/>
              </a:ext>
            </a:extLst>
          </p:cNvPr>
          <p:cNvSpPr txBox="1"/>
          <p:nvPr/>
        </p:nvSpPr>
        <p:spPr>
          <a:xfrm>
            <a:off x="3886200" y="4663891"/>
            <a:ext cx="838200" cy="276999"/>
          </a:xfrm>
          <a:prstGeom prst="rect">
            <a:avLst/>
          </a:prstGeom>
          <a:solidFill>
            <a:schemeClr val="bg1"/>
          </a:solidFill>
        </p:spPr>
        <p:txBody>
          <a:bodyPr wrap="square" rtlCol="0">
            <a:spAutoFit/>
          </a:bodyPr>
          <a:lstStyle/>
          <a:p>
            <a:r>
              <a:rPr lang="en-US" altLang="zh-TW" sz="1200" dirty="0"/>
              <a:t>2024cs</a:t>
            </a:r>
            <a:endParaRPr lang="zh-TW" altLang="en-US" sz="1200" dirty="0"/>
          </a:p>
        </p:txBody>
      </p:sp>
    </p:spTree>
    <p:extLst>
      <p:ext uri="{BB962C8B-B14F-4D97-AF65-F5344CB8AC3E}">
        <p14:creationId xmlns:p14="http://schemas.microsoft.com/office/powerpoint/2010/main" val="1416152371"/>
      </p:ext>
    </p:extLst>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a:blip r:embed="rId3" cstate="print"/>
          <a:srcRect/>
          <a:stretch>
            <a:fillRect/>
          </a:stretch>
        </p:blipFill>
        <p:spPr bwMode="auto">
          <a:xfrm>
            <a:off x="56444" y="2133600"/>
            <a:ext cx="9087556" cy="2743200"/>
          </a:xfrm>
          <a:prstGeom prst="rect">
            <a:avLst/>
          </a:prstGeom>
          <a:noFill/>
          <a:ln w="9525">
            <a:noFill/>
            <a:miter lim="800000"/>
            <a:headEnd/>
            <a:tailEnd/>
          </a:ln>
        </p:spPr>
      </p:pic>
    </p:spTree>
    <p:extLst>
      <p:ext uri="{BB962C8B-B14F-4D97-AF65-F5344CB8AC3E}">
        <p14:creationId xmlns:p14="http://schemas.microsoft.com/office/powerpoint/2010/main" val="3919557029"/>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5616D-EF14-1616-C847-30038FFAA012}"/>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EACB0AD3-459A-5465-560E-0BE6EFB3D884}"/>
              </a:ext>
            </a:extLst>
          </p:cNvPr>
          <p:cNvSpPr>
            <a:spLocks noGrp="1"/>
          </p:cNvSpPr>
          <p:nvPr>
            <p:ph type="title"/>
          </p:nvPr>
        </p:nvSpPr>
        <p:spPr/>
        <p:txBody>
          <a:bodyPr/>
          <a:lstStyle/>
          <a:p>
            <a:r>
              <a:rPr lang="en-US" altLang="zh-TW" dirty="0"/>
              <a:t>The Internet (2 of 3)</a:t>
            </a:r>
            <a:endParaRPr lang="zh-TW" altLang="en-US" dirty="0"/>
          </a:p>
        </p:txBody>
      </p:sp>
      <p:sp>
        <p:nvSpPr>
          <p:cNvPr id="3" name="內容版面配置區 2">
            <a:extLst>
              <a:ext uri="{FF2B5EF4-FFF2-40B4-BE49-F238E27FC236}">
                <a16:creationId xmlns:a16="http://schemas.microsoft.com/office/drawing/2014/main" id="{AAE80056-97B7-24BD-E520-D807D613277D}"/>
              </a:ext>
            </a:extLst>
          </p:cNvPr>
          <p:cNvSpPr>
            <a:spLocks noGrp="1"/>
          </p:cNvSpPr>
          <p:nvPr>
            <p:ph idx="1"/>
          </p:nvPr>
        </p:nvSpPr>
        <p:spPr/>
        <p:txBody>
          <a:bodyPr/>
          <a:lstStyle/>
          <a:p>
            <a:r>
              <a:rPr lang="en-US" altLang="zh-TW" dirty="0"/>
              <a:t>Decentralized network</a:t>
            </a:r>
            <a:endParaRPr lang="zh-TW" altLang="en-US" dirty="0"/>
          </a:p>
        </p:txBody>
      </p:sp>
      <p:pic>
        <p:nvPicPr>
          <p:cNvPr id="4" name="圖片 3">
            <a:extLst>
              <a:ext uri="{FF2B5EF4-FFF2-40B4-BE49-F238E27FC236}">
                <a16:creationId xmlns:a16="http://schemas.microsoft.com/office/drawing/2014/main" id="{1717B50A-AD38-1ED1-AE36-6346AA4CA5C1}"/>
              </a:ext>
            </a:extLst>
          </p:cNvPr>
          <p:cNvPicPr>
            <a:picLocks noChangeAspect="1"/>
          </p:cNvPicPr>
          <p:nvPr/>
        </p:nvPicPr>
        <p:blipFill>
          <a:blip r:embed="rId2"/>
          <a:stretch>
            <a:fillRect/>
          </a:stretch>
        </p:blipFill>
        <p:spPr>
          <a:xfrm>
            <a:off x="4343400" y="2886478"/>
            <a:ext cx="4239167" cy="2291804"/>
          </a:xfrm>
          <a:prstGeom prst="rect">
            <a:avLst/>
          </a:prstGeom>
        </p:spPr>
      </p:pic>
      <p:pic>
        <p:nvPicPr>
          <p:cNvPr id="5" name="圖片 4">
            <a:extLst>
              <a:ext uri="{FF2B5EF4-FFF2-40B4-BE49-F238E27FC236}">
                <a16:creationId xmlns:a16="http://schemas.microsoft.com/office/drawing/2014/main" id="{CD98C6CE-3AAA-7016-95C9-CDC4F9BF7227}"/>
              </a:ext>
            </a:extLst>
          </p:cNvPr>
          <p:cNvPicPr>
            <a:picLocks noChangeAspect="1"/>
          </p:cNvPicPr>
          <p:nvPr/>
        </p:nvPicPr>
        <p:blipFill>
          <a:blip r:embed="rId3"/>
          <a:stretch>
            <a:fillRect/>
          </a:stretch>
        </p:blipFill>
        <p:spPr>
          <a:xfrm>
            <a:off x="1066800" y="3124200"/>
            <a:ext cx="2252184" cy="2054082"/>
          </a:xfrm>
          <a:prstGeom prst="rect">
            <a:avLst/>
          </a:prstGeom>
        </p:spPr>
      </p:pic>
    </p:spTree>
    <p:extLst>
      <p:ext uri="{BB962C8B-B14F-4D97-AF65-F5344CB8AC3E}">
        <p14:creationId xmlns:p14="http://schemas.microsoft.com/office/powerpoint/2010/main" val="511238241"/>
      </p:ext>
    </p:extLst>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3" cstate="print"/>
          <a:srcRect/>
          <a:stretch>
            <a:fillRect/>
          </a:stretch>
        </p:blipFill>
        <p:spPr bwMode="auto">
          <a:xfrm>
            <a:off x="0" y="1371600"/>
            <a:ext cx="9162156" cy="3200400"/>
          </a:xfrm>
          <a:prstGeom prst="rect">
            <a:avLst/>
          </a:prstGeom>
          <a:noFill/>
          <a:ln w="9525">
            <a:noFill/>
            <a:miter lim="800000"/>
            <a:headEnd/>
            <a:tailEnd/>
          </a:ln>
        </p:spPr>
      </p:pic>
    </p:spTree>
    <p:extLst>
      <p:ext uri="{BB962C8B-B14F-4D97-AF65-F5344CB8AC3E}">
        <p14:creationId xmlns:p14="http://schemas.microsoft.com/office/powerpoint/2010/main" val="3539667374"/>
      </p:ext>
    </p:extLst>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cstate="print"/>
          <a:srcRect/>
          <a:stretch>
            <a:fillRect/>
          </a:stretch>
        </p:blipFill>
        <p:spPr bwMode="auto">
          <a:xfrm>
            <a:off x="84704" y="2057400"/>
            <a:ext cx="9059296" cy="2514600"/>
          </a:xfrm>
          <a:prstGeom prst="rect">
            <a:avLst/>
          </a:prstGeom>
          <a:noFill/>
          <a:ln w="9525">
            <a:noFill/>
            <a:miter lim="800000"/>
            <a:headEnd/>
            <a:tailEnd/>
          </a:ln>
        </p:spPr>
      </p:pic>
    </p:spTree>
    <p:extLst>
      <p:ext uri="{BB962C8B-B14F-4D97-AF65-F5344CB8AC3E}">
        <p14:creationId xmlns:p14="http://schemas.microsoft.com/office/powerpoint/2010/main" val="4031536860"/>
      </p:ext>
    </p:extLst>
  </p:cSld>
  <p:clrMapOvr>
    <a:masterClrMapping/>
  </p:clrMapOvr>
  <p:transition spd="slow"/>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TW" dirty="0"/>
              <a:t>Netiquette</a:t>
            </a:r>
            <a:endParaRPr lang="en-US" dirty="0"/>
          </a:p>
        </p:txBody>
      </p:sp>
      <p:sp>
        <p:nvSpPr>
          <p:cNvPr id="7" name="Content Placeholder 6"/>
          <p:cNvSpPr>
            <a:spLocks noGrp="1"/>
          </p:cNvSpPr>
          <p:nvPr>
            <p:ph sz="quarter" idx="4294967295"/>
          </p:nvPr>
        </p:nvSpPr>
        <p:spPr>
          <a:xfrm>
            <a:off x="381000" y="1130595"/>
            <a:ext cx="7848600" cy="1306163"/>
          </a:xfrm>
          <a:prstGeom prst="rect">
            <a:avLst/>
          </a:prstGeom>
        </p:spPr>
        <p:txBody>
          <a:bodyPr/>
          <a:lstStyle/>
          <a:p>
            <a:r>
              <a:rPr lang="en-US" b="1" dirty="0"/>
              <a:t>Netiquette</a:t>
            </a:r>
            <a:r>
              <a:rPr lang="en-US" dirty="0"/>
              <a:t> is the code of acceptable Internet behavior users should follow while on the Internet</a:t>
            </a:r>
          </a:p>
        </p:txBody>
      </p:sp>
      <p:pic>
        <p:nvPicPr>
          <p:cNvPr id="8" name="Picture 2" descr="&quot;An illustration shows the Netiquette guidelines for online communications as follows:&#10;Golden Rule: Treat others as you would like them to treat you.&#10;Be polite. Avoid offensive language.&#10;Avoid sending or posting flames, which are abusive or insulting messages. Do not participate in flame wars, which are exchanges of flames.&#10;Be careful when using sarcasm and humor, as it might be misinterpreted.&#10;Do not use all capital letters, which is the equivalent of SHOUTING!&#10;Popular emojis include:&#10;Lack of knowledge; Approval; Tears of joy; Love; Happiness; and Boredom.&#10;Use abbreviations and acronyms for phrases:&#10;BTW by the way; &#10;IMHO in my humble opinion;&#10;FYI for your information;&#10; TTFN ta ta for now;&#10;FWIW for what it’s worth;&#10;TYVM thank you very much.&#10;Clearly identify a spoiler, which is a message that reveals an outcome to a game or ending to a movie or program.&#10;Be forgiving of other’s mistakes.&#10;Read the FAQ (frequently asked questions), if one exists.&quot;&#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6475" y="1968795"/>
            <a:ext cx="4953525" cy="3822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Content Placeholder 12"/>
          <p:cNvSpPr>
            <a:spLocks noGrp="1"/>
          </p:cNvSpPr>
          <p:nvPr>
            <p:ph sz="quarter" idx="4294967295"/>
          </p:nvPr>
        </p:nvSpPr>
        <p:spPr>
          <a:xfrm>
            <a:off x="228600" y="5648325"/>
            <a:ext cx="8686800" cy="554182"/>
          </a:xfrm>
          <a:prstGeom prst="rect">
            <a:avLst/>
          </a:prstGeom>
        </p:spPr>
        <p:txBody>
          <a:bodyPr/>
          <a:lstStyle/>
          <a:p>
            <a:pPr marL="0" indent="0">
              <a:buNone/>
            </a:pPr>
            <a:r>
              <a:rPr lang="en-US" sz="1600" b="1" dirty="0"/>
              <a:t>Figure 2-31 </a:t>
            </a:r>
            <a:r>
              <a:rPr lang="en-US" sz="1600" dirty="0"/>
              <a:t>Some of the rules of netiquette, with respect to online communications.</a:t>
            </a:r>
          </a:p>
          <a:p>
            <a:pPr marL="0" indent="0">
              <a:buNone/>
            </a:pPr>
            <a:r>
              <a:rPr lang="en-US" sz="1600" dirty="0"/>
              <a:t>Source: Microsoft</a:t>
            </a:r>
          </a:p>
        </p:txBody>
      </p:sp>
    </p:spTree>
    <p:extLst>
      <p:ext uri="{BB962C8B-B14F-4D97-AF65-F5344CB8AC3E}">
        <p14:creationId xmlns:p14="http://schemas.microsoft.com/office/powerpoint/2010/main" val="853508128"/>
      </p:ext>
    </p:extLst>
  </p:cSld>
  <p:clrMapOvr>
    <a:masterClrMapping/>
  </p:clrMapOvr>
  <p:transition spd="slow"/>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4A89F3-D14D-9A9E-E17E-608B134C1D79}"/>
              </a:ext>
            </a:extLst>
          </p:cNvPr>
          <p:cNvSpPr>
            <a:spLocks noGrp="1"/>
          </p:cNvSpPr>
          <p:nvPr>
            <p:ph type="title"/>
          </p:nvPr>
        </p:nvSpPr>
        <p:spPr/>
        <p:txBody>
          <a:bodyPr/>
          <a:lstStyle/>
          <a:p>
            <a:r>
              <a:rPr lang="en-US" altLang="zh-TW" dirty="0"/>
              <a:t>FUNNY VIDEO</a:t>
            </a:r>
            <a:endParaRPr lang="zh-TW" altLang="en-US" dirty="0"/>
          </a:p>
        </p:txBody>
      </p:sp>
      <p:sp>
        <p:nvSpPr>
          <p:cNvPr id="3" name="內容版面配置區 2">
            <a:extLst>
              <a:ext uri="{FF2B5EF4-FFF2-40B4-BE49-F238E27FC236}">
                <a16:creationId xmlns:a16="http://schemas.microsoft.com/office/drawing/2014/main" id="{C5CAB0F1-88C7-9846-349D-40BE46C4434D}"/>
              </a:ext>
            </a:extLst>
          </p:cNvPr>
          <p:cNvSpPr>
            <a:spLocks noGrp="1"/>
          </p:cNvSpPr>
          <p:nvPr>
            <p:ph idx="1"/>
          </p:nvPr>
        </p:nvSpPr>
        <p:spPr/>
        <p:txBody>
          <a:bodyPr/>
          <a:lstStyle/>
          <a:p>
            <a:r>
              <a:rPr lang="en-US" altLang="zh-TW" dirty="0">
                <a:hlinkClick r:id="rId2"/>
              </a:rPr>
              <a:t>https://www.youtube.com/watch?v=D61gg5RsFdA&amp;t=360s</a:t>
            </a:r>
            <a:endParaRPr lang="zh-TW" altLang="en-US" dirty="0"/>
          </a:p>
        </p:txBody>
      </p:sp>
    </p:spTree>
    <p:extLst>
      <p:ext uri="{BB962C8B-B14F-4D97-AF65-F5344CB8AC3E}">
        <p14:creationId xmlns:p14="http://schemas.microsoft.com/office/powerpoint/2010/main" val="825471050"/>
      </p:ext>
    </p:extLst>
  </p:cSld>
  <p:clrMapOvr>
    <a:masterClrMapping/>
  </p:clrMapOvr>
  <p:transition spd="slow"/>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Summary</a:t>
            </a:r>
          </a:p>
        </p:txBody>
      </p:sp>
      <p:sp>
        <p:nvSpPr>
          <p:cNvPr id="3" name="Content Placeholder 2"/>
          <p:cNvSpPr>
            <a:spLocks noGrp="1"/>
          </p:cNvSpPr>
          <p:nvPr>
            <p:ph idx="1"/>
          </p:nvPr>
        </p:nvSpPr>
        <p:spPr/>
        <p:txBody>
          <a:bodyPr/>
          <a:lstStyle/>
          <a:p>
            <a:pPr lvl="0"/>
            <a:r>
              <a:rPr lang="en-US" sz="2800" dirty="0"/>
              <a:t>Evolution of the Internet</a:t>
            </a:r>
          </a:p>
          <a:p>
            <a:pPr lvl="0"/>
            <a:r>
              <a:rPr lang="en-US" sz="2800" dirty="0"/>
              <a:t>The web</a:t>
            </a:r>
          </a:p>
          <a:p>
            <a:pPr lvl="0"/>
            <a:r>
              <a:rPr lang="en-US" sz="2800" dirty="0"/>
              <a:t>Various types of websites and media</a:t>
            </a:r>
          </a:p>
          <a:p>
            <a:pPr lvl="0"/>
            <a:r>
              <a:rPr lang="en-US" sz="2800" dirty="0"/>
              <a:t>Other services available on the Internet</a:t>
            </a:r>
          </a:p>
          <a:p>
            <a:pPr lvl="0"/>
            <a:r>
              <a:rPr lang="en-US" sz="2800" dirty="0"/>
              <a:t>Netiquette</a:t>
            </a:r>
          </a:p>
        </p:txBody>
      </p:sp>
    </p:spTree>
    <p:extLst>
      <p:ext uri="{BB962C8B-B14F-4D97-AF65-F5344CB8AC3E}">
        <p14:creationId xmlns:p14="http://schemas.microsoft.com/office/powerpoint/2010/main" val="1087813821"/>
      </p:ext>
    </p:extLst>
  </p:cSld>
  <p:clrMapOvr>
    <a:masterClrMapping/>
  </p:clrMapOvr>
  <p:transition spd="slow"/>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Q&amp;A</a:t>
            </a:r>
            <a:endParaRPr lang="zh-TW" altLang="en-US" dirty="0"/>
          </a:p>
        </p:txBody>
      </p:sp>
      <p:sp>
        <p:nvSpPr>
          <p:cNvPr id="3" name="內容版面配置區 2"/>
          <p:cNvSpPr>
            <a:spLocks noGrp="1"/>
          </p:cNvSpPr>
          <p:nvPr>
            <p:ph idx="1"/>
          </p:nvPr>
        </p:nvSpPr>
        <p:spPr/>
        <p:txBody>
          <a:bodyPr/>
          <a:lstStyle/>
          <a:p>
            <a:r>
              <a:rPr lang="en-US" altLang="zh-TW" dirty="0"/>
              <a:t>1. Steps of publishing a website?</a:t>
            </a:r>
          </a:p>
          <a:p>
            <a:r>
              <a:rPr lang="en-US" altLang="zh-TW" dirty="0"/>
              <a:t>2. How many bits make up IPv4 and IPv6 addresses?</a:t>
            </a:r>
          </a:p>
          <a:p>
            <a:r>
              <a:rPr lang="en-US" altLang="zh-TW" dirty="0"/>
              <a:t>3. What is web address also called?</a:t>
            </a:r>
          </a:p>
          <a:p>
            <a:r>
              <a:rPr lang="en-US" altLang="zh-TW" dirty="0"/>
              <a:t>4. What converts domain name to IP address?</a:t>
            </a:r>
          </a:p>
          <a:p>
            <a:r>
              <a:rPr lang="en-US" altLang="zh-TW" dirty="0"/>
              <a:t>5. What is the difference between WWW and the Internet</a:t>
            </a:r>
            <a:endParaRPr lang="zh-TW" altLang="en-US" dirty="0"/>
          </a:p>
        </p:txBody>
      </p:sp>
    </p:spTree>
    <p:extLst>
      <p:ext uri="{BB962C8B-B14F-4D97-AF65-F5344CB8AC3E}">
        <p14:creationId xmlns:p14="http://schemas.microsoft.com/office/powerpoint/2010/main" val="722602755"/>
      </p:ext>
    </p:extLst>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Q&amp;A</a:t>
            </a:r>
            <a:endParaRPr lang="zh-TW" altLang="en-US" dirty="0"/>
          </a:p>
        </p:txBody>
      </p:sp>
      <p:sp>
        <p:nvSpPr>
          <p:cNvPr id="3" name="內容版面配置區 2"/>
          <p:cNvSpPr>
            <a:spLocks noGrp="1"/>
          </p:cNvSpPr>
          <p:nvPr>
            <p:ph idx="1"/>
          </p:nvPr>
        </p:nvSpPr>
        <p:spPr/>
        <p:txBody>
          <a:bodyPr/>
          <a:lstStyle/>
          <a:p>
            <a:r>
              <a:rPr lang="en-US" altLang="zh-TW" dirty="0"/>
              <a:t>Answer:</a:t>
            </a:r>
          </a:p>
          <a:p>
            <a:r>
              <a:rPr lang="en-US" altLang="zh-TW" dirty="0"/>
              <a:t>1.Plan Design Create Host Maintain</a:t>
            </a:r>
          </a:p>
          <a:p>
            <a:r>
              <a:rPr lang="en-US" altLang="zh-TW" dirty="0"/>
              <a:t>2. 32 128</a:t>
            </a:r>
          </a:p>
          <a:p>
            <a:r>
              <a:rPr lang="en-US" altLang="zh-TW" dirty="0"/>
              <a:t>3. URL</a:t>
            </a:r>
          </a:p>
          <a:p>
            <a:r>
              <a:rPr lang="en-US" altLang="zh-TW" dirty="0"/>
              <a:t>4. DNS server</a:t>
            </a:r>
          </a:p>
          <a:p>
            <a:r>
              <a:rPr lang="en-US" altLang="zh-TW" dirty="0"/>
              <a:t>5. The internet is a global network of computers all connected together. The world wide web is a collection of webpages found on this global network of computers</a:t>
            </a:r>
            <a:endParaRPr lang="zh-TW" altLang="en-US" dirty="0"/>
          </a:p>
        </p:txBody>
      </p:sp>
    </p:spTree>
    <p:extLst>
      <p:ext uri="{BB962C8B-B14F-4D97-AF65-F5344CB8AC3E}">
        <p14:creationId xmlns:p14="http://schemas.microsoft.com/office/powerpoint/2010/main" val="2696287926"/>
      </p:ext>
    </p:extLst>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altLang="zh-TW" dirty="0">
                <a:ea typeface="新細明體" charset="-120"/>
              </a:rPr>
              <a:t>Project due Sep</a:t>
            </a:r>
            <a:r>
              <a:rPr lang="en-US" altLang="zh-TW">
                <a:ea typeface="新細明體" charset="-120"/>
              </a:rPr>
              <a:t>. </a:t>
            </a:r>
            <a:endParaRPr lang="zh-TW" altLang="en-US" dirty="0">
              <a:ea typeface="新細明體" charset="-120"/>
            </a:endParaRPr>
          </a:p>
        </p:txBody>
      </p:sp>
      <p:sp>
        <p:nvSpPr>
          <p:cNvPr id="30723" name="Rectangle 3"/>
          <p:cNvSpPr>
            <a:spLocks noGrp="1" noChangeArrowheads="1"/>
          </p:cNvSpPr>
          <p:nvPr>
            <p:ph type="body" idx="1"/>
          </p:nvPr>
        </p:nvSpPr>
        <p:spPr/>
        <p:txBody>
          <a:bodyPr/>
          <a:lstStyle/>
          <a:p>
            <a:pPr>
              <a:lnSpc>
                <a:spcPct val="90000"/>
              </a:lnSpc>
            </a:pPr>
            <a:r>
              <a:rPr lang="en-US" altLang="zh-TW" sz="2400" dirty="0">
                <a:ea typeface="新細明體" charset="-120"/>
              </a:rPr>
              <a:t>Find and list the server IP addresses of your top ten most frequently used websites.</a:t>
            </a:r>
          </a:p>
          <a:p>
            <a:pPr>
              <a:lnSpc>
                <a:spcPct val="90000"/>
              </a:lnSpc>
            </a:pPr>
            <a:r>
              <a:rPr lang="en-US" altLang="zh-TW" sz="2400" dirty="0">
                <a:ea typeface="新細明體" charset="-120"/>
              </a:rPr>
              <a:t>For example: </a:t>
            </a:r>
          </a:p>
          <a:p>
            <a:pPr lvl="1">
              <a:lnSpc>
                <a:spcPct val="90000"/>
              </a:lnSpc>
            </a:pPr>
            <a:r>
              <a:rPr lang="en-US" altLang="zh-TW" dirty="0">
                <a:ea typeface="新細明體" charset="-120"/>
              </a:rPr>
              <a:t>example.com - 93.184.215.14 and 2606:2800:21f:cb07:6820:80da:af6b:8b2c</a:t>
            </a:r>
          </a:p>
          <a:p>
            <a:pPr lvl="1">
              <a:lnSpc>
                <a:spcPct val="90000"/>
              </a:lnSpc>
            </a:pPr>
            <a:r>
              <a:rPr lang="en-US" altLang="zh-TW" dirty="0">
                <a:ea typeface="新細明體" charset="-120"/>
              </a:rPr>
              <a:t>github.com - 20.27.177.113</a:t>
            </a:r>
          </a:p>
          <a:p>
            <a:pPr lvl="1">
              <a:lnSpc>
                <a:spcPct val="90000"/>
              </a:lnSpc>
            </a:pPr>
            <a:r>
              <a:rPr lang="en-US" altLang="zh-TW" dirty="0">
                <a:ea typeface="新細明體" charset="-120"/>
              </a:rPr>
              <a:t>pixiv.net - 210.140.92.181</a:t>
            </a:r>
          </a:p>
          <a:p>
            <a:pPr lvl="1">
              <a:lnSpc>
                <a:spcPct val="90000"/>
              </a:lnSpc>
            </a:pPr>
            <a:r>
              <a:rPr lang="en-US" altLang="zh-TW" dirty="0">
                <a:ea typeface="新細明體" charset="-120"/>
              </a:rPr>
              <a:t>google.com - 142.251.42.238 and 2404:6800:4012:2::200e</a:t>
            </a:r>
          </a:p>
          <a:p>
            <a:pPr lvl="1">
              <a:lnSpc>
                <a:spcPct val="90000"/>
              </a:lnSpc>
            </a:pPr>
            <a:r>
              <a:rPr lang="en-US" altLang="zh-TW" dirty="0">
                <a:ea typeface="新細明體" charset="-120"/>
              </a:rPr>
              <a:t>one.one.one.one - 1.1.1.1 and 1.0.0.1 and 2606:4700:4700::1111 and 2606:4700:4700::1001</a:t>
            </a:r>
          </a:p>
          <a:p>
            <a:pPr>
              <a:lnSpc>
                <a:spcPct val="90000"/>
              </a:lnSpc>
            </a:pPr>
            <a:endParaRPr lang="zh-TW" altLang="en-US" sz="2400" dirty="0">
              <a:ea typeface="新細明體" charset="-120"/>
            </a:endParaRPr>
          </a:p>
        </p:txBody>
      </p:sp>
    </p:spTree>
    <p:extLst>
      <p:ext uri="{BB962C8B-B14F-4D97-AF65-F5344CB8AC3E}">
        <p14:creationId xmlns:p14="http://schemas.microsoft.com/office/powerpoint/2010/main" val="2227905114"/>
      </p:ext>
    </p:extLst>
  </p:cSld>
  <p:clrMapOvr>
    <a:masterClrMapping/>
  </p:clrMapOvr>
</p:sld>
</file>

<file path=ppt/theme/theme1.xml><?xml version="1.0" encoding="utf-8"?>
<a:theme xmlns:a="http://schemas.openxmlformats.org/drawingml/2006/main" name="hoeger_14e_ch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hoeger_14e_ch02</Template>
  <TotalTime>5448</TotalTime>
  <Words>5310</Words>
  <Application>Microsoft Office PowerPoint</Application>
  <PresentationFormat>如螢幕大小 (4:3)</PresentationFormat>
  <Paragraphs>762</Paragraphs>
  <Slides>97</Slides>
  <Notes>66</Notes>
  <HiddenSlides>0</HiddenSlides>
  <MMClips>1</MMClips>
  <ScaleCrop>false</ScaleCrop>
  <HeadingPairs>
    <vt:vector size="6" baseType="variant">
      <vt:variant>
        <vt:lpstr>使用字型</vt:lpstr>
      </vt:variant>
      <vt:variant>
        <vt:i4>9</vt:i4>
      </vt:variant>
      <vt:variant>
        <vt:lpstr>佈景主題</vt:lpstr>
      </vt:variant>
      <vt:variant>
        <vt:i4>1</vt:i4>
      </vt:variant>
      <vt:variant>
        <vt:lpstr>投影片標題</vt:lpstr>
      </vt:variant>
      <vt:variant>
        <vt:i4>97</vt:i4>
      </vt:variant>
    </vt:vector>
  </HeadingPairs>
  <TitlesOfParts>
    <vt:vector size="107" baseType="lpstr">
      <vt:lpstr>ＭＳ Ｐゴシック</vt:lpstr>
      <vt:lpstr>ＭＳ Ｐゴシック</vt:lpstr>
      <vt:lpstr>新細明體</vt:lpstr>
      <vt:lpstr>Arial</vt:lpstr>
      <vt:lpstr>Arial Narrow</vt:lpstr>
      <vt:lpstr>Calibri</vt:lpstr>
      <vt:lpstr>Courier New</vt:lpstr>
      <vt:lpstr>Verdana</vt:lpstr>
      <vt:lpstr>Wingdings</vt:lpstr>
      <vt:lpstr>hoeger_14e_ch02</vt:lpstr>
      <vt:lpstr>DISCOVERING COMPUTERS 2018 Digital Technology, Data, and Devices</vt:lpstr>
      <vt:lpstr>Objectives Overview (1 of 2)</vt:lpstr>
      <vt:lpstr>Objectives Overview (2 of 2)</vt:lpstr>
      <vt:lpstr>The Internet (1 of 3)</vt:lpstr>
      <vt:lpstr>The Internet (2 of 3)</vt:lpstr>
      <vt:lpstr>The Internet (2 of 3)</vt:lpstr>
      <vt:lpstr>The Internet (2 of 3)</vt:lpstr>
      <vt:lpstr>The Internet (2 of 3)</vt:lpstr>
      <vt:lpstr>The Internet (2 of 3)</vt:lpstr>
      <vt:lpstr>The Internet (2 of 3)</vt:lpstr>
      <vt:lpstr>The Internet (3 of 3)</vt:lpstr>
      <vt:lpstr>Transmission between nodes</vt:lpstr>
      <vt:lpstr>FUNNY VIDEO</vt:lpstr>
      <vt:lpstr>Connecting to the Internet (1 of 7)</vt:lpstr>
      <vt:lpstr>Connecting to the Internet (1 of 7)</vt:lpstr>
      <vt:lpstr>Connecting to the Internet (1 of 7)</vt:lpstr>
      <vt:lpstr>Connecting to the Internet (1 of 7)</vt:lpstr>
      <vt:lpstr>Connecting to the Internet (1 of 7)</vt:lpstr>
      <vt:lpstr>Connecting to the Internet (1 of 7)</vt:lpstr>
      <vt:lpstr>Connecting to the Internet (2 of 7)</vt:lpstr>
      <vt:lpstr>Connecting to the Internet (3 of 7)</vt:lpstr>
      <vt:lpstr>Connecting to the Internet (4 of 7)</vt:lpstr>
      <vt:lpstr>Connecting to the Internet (5 of 7)</vt:lpstr>
      <vt:lpstr>Connecting to the Internet (5 of 7)</vt:lpstr>
      <vt:lpstr>Connecting to the Internet (5 of 7)</vt:lpstr>
      <vt:lpstr>Connecting to the Internet (5 of 7)</vt:lpstr>
      <vt:lpstr>Connecting to the Internet (5 of 7)</vt:lpstr>
      <vt:lpstr>Connecting to the Internet (6 of 7)</vt:lpstr>
      <vt:lpstr>Connecting to the Internet (6 of 7)</vt:lpstr>
      <vt:lpstr>Connecting to the Internet (6 of 7)</vt:lpstr>
      <vt:lpstr>Connecting to the Internet (6 of 7)</vt:lpstr>
      <vt:lpstr>Connecting to the Internet (6 of 7)</vt:lpstr>
      <vt:lpstr>Connecting to the Internet (6 of 7)</vt:lpstr>
      <vt:lpstr>Connecting to the Internet (6 of 7)</vt:lpstr>
      <vt:lpstr>Connecting to the Internet (6 of 7)</vt:lpstr>
      <vt:lpstr>Connecting to the Internet (6 of 7)</vt:lpstr>
      <vt:lpstr>Connecting to the Internet (6 of 7)</vt:lpstr>
      <vt:lpstr>Connecting to the Internet (6 of 7)</vt:lpstr>
      <vt:lpstr>Connecting to the Internet (6 of 7)</vt:lpstr>
      <vt:lpstr>Connecting to the Internet (6 of 7)</vt:lpstr>
      <vt:lpstr>Connecting to the Internet (7 of 7)</vt:lpstr>
      <vt:lpstr>FUNNY VIDEO</vt:lpstr>
      <vt:lpstr>The World Wide Web (1 of 5)</vt:lpstr>
      <vt:lpstr>The World Wide Web (2 of 5)</vt:lpstr>
      <vt:lpstr>PowerPoint 簡報</vt:lpstr>
      <vt:lpstr>PowerPoint 簡報</vt:lpstr>
      <vt:lpstr>The World Wide Web (3 of 5)</vt:lpstr>
      <vt:lpstr>PowerPoint 簡報</vt:lpstr>
      <vt:lpstr>Types of Websites (1 of 4)</vt:lpstr>
      <vt:lpstr>Types of Websites (1 of 4)</vt:lpstr>
      <vt:lpstr>Types of Websites (2 of 4)</vt:lpstr>
      <vt:lpstr>Types of Websites (2 of 4) </vt:lpstr>
      <vt:lpstr>Types of Websites (3 of 4)</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Types of Websites (4 of 4)</vt:lpstr>
      <vt:lpstr>Digital Media on the Web (1 of 6)</vt:lpstr>
      <vt:lpstr>Digital Media on the Web (2 of 6)</vt:lpstr>
      <vt:lpstr>Digital Media on the Web (2 of 6)</vt:lpstr>
      <vt:lpstr>Digital Media on the Web (2 of 6)</vt:lpstr>
      <vt:lpstr>PowerPoint 簡報</vt:lpstr>
      <vt:lpstr>Digital Media on the Web (3 of 6)</vt:lpstr>
      <vt:lpstr>Digital Media on the Web (4 of 6)</vt:lpstr>
      <vt:lpstr>PowerPoint 簡報</vt:lpstr>
      <vt:lpstr>Digital Media on the Web (5 of 6)</vt:lpstr>
      <vt:lpstr>PowerPoint 簡報</vt:lpstr>
      <vt:lpstr>Digital Media on the Web (6 of 6)</vt:lpstr>
      <vt:lpstr>Digital Media on the Web (6 of 6)</vt:lpstr>
      <vt:lpstr>Other Internet Services (1 of 11)</vt:lpstr>
      <vt:lpstr>Other Internet Services (1 of 11)</vt:lpstr>
      <vt:lpstr>PowerPoint 簡報</vt:lpstr>
      <vt:lpstr>Other Internet Services (4 of 11)</vt:lpstr>
      <vt:lpstr>PowerPoint 簡報</vt:lpstr>
      <vt:lpstr>Other Internet Services (6 of 11)</vt:lpstr>
      <vt:lpstr>PowerPoint 簡報</vt:lpstr>
      <vt:lpstr>Other Internet Services (8 of 11)</vt:lpstr>
      <vt:lpstr>Other Internet Services (10 of 11)</vt:lpstr>
      <vt:lpstr>Other Internet Services (11 of 11)</vt:lpstr>
      <vt:lpstr>PowerPoint 簡報</vt:lpstr>
      <vt:lpstr>PowerPoint 簡報</vt:lpstr>
      <vt:lpstr>PowerPoint 簡報</vt:lpstr>
      <vt:lpstr>Netiquette</vt:lpstr>
      <vt:lpstr>FUNNY VIDEO</vt:lpstr>
      <vt:lpstr>Summary</vt:lpstr>
      <vt:lpstr>Q&amp;A</vt:lpstr>
      <vt:lpstr>Q&amp;A</vt:lpstr>
      <vt:lpstr>Project due Sep.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Connecting and Communicating Online: The Internet,Website, and Media</dc:title>
  <dc:creator>Vermatt</dc:creator>
  <cp:lastModifiedBy>user</cp:lastModifiedBy>
  <cp:revision>530</cp:revision>
  <dcterms:created xsi:type="dcterms:W3CDTF">2017-04-26T06:01:50Z</dcterms:created>
  <dcterms:modified xsi:type="dcterms:W3CDTF">2025-09-08T02:06:25Z</dcterms:modified>
</cp:coreProperties>
</file>